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6"/>
  </p:notesMasterIdLst>
  <p:sldIdLst>
    <p:sldId id="341" r:id="rId2"/>
    <p:sldId id="301" r:id="rId3"/>
    <p:sldId id="306" r:id="rId4"/>
    <p:sldId id="333" r:id="rId5"/>
    <p:sldId id="335" r:id="rId6"/>
    <p:sldId id="334" r:id="rId7"/>
    <p:sldId id="309" r:id="rId8"/>
    <p:sldId id="311" r:id="rId9"/>
    <p:sldId id="312" r:id="rId10"/>
    <p:sldId id="310" r:id="rId11"/>
    <p:sldId id="274" r:id="rId12"/>
    <p:sldId id="319" r:id="rId13"/>
    <p:sldId id="320" r:id="rId14"/>
    <p:sldId id="276" r:id="rId15"/>
    <p:sldId id="321" r:id="rId16"/>
    <p:sldId id="277" r:id="rId17"/>
    <p:sldId id="278" r:id="rId18"/>
    <p:sldId id="322" r:id="rId19"/>
    <p:sldId id="282" r:id="rId20"/>
    <p:sldId id="279" r:id="rId21"/>
    <p:sldId id="292" r:id="rId22"/>
    <p:sldId id="336" r:id="rId23"/>
    <p:sldId id="345" r:id="rId24"/>
    <p:sldId id="347" r:id="rId25"/>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userDrawn="1">
          <p15:clr>
            <a:srgbClr val="A4A3A4"/>
          </p15:clr>
        </p15:guide>
        <p15:guide id="2" pos="223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176" autoAdjust="0"/>
  </p:normalViewPr>
  <p:slideViewPr>
    <p:cSldViewPr>
      <p:cViewPr varScale="1">
        <p:scale>
          <a:sx n="123" d="100"/>
          <a:sy n="123" d="100"/>
        </p:scale>
        <p:origin x="120" y="52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0" d="100"/>
          <a:sy n="80" d="100"/>
        </p:scale>
        <p:origin x="2898" y="-792"/>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1FF393-E9E0-4DDB-8F04-AE64AAC786F3}"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en-US"/>
        </a:p>
      </dgm:t>
    </dgm:pt>
    <dgm:pt modelId="{3FE7A2F3-BBE1-4FEA-B701-C638FCB11B10}">
      <dgm:prSet phldrT="[Text]"/>
      <dgm:spPr/>
      <dgm:t>
        <a:bodyPr/>
        <a:lstStyle/>
        <a:p>
          <a:r>
            <a:rPr lang="en-US" dirty="0"/>
            <a:t>The economic structure of society</a:t>
          </a:r>
        </a:p>
      </dgm:t>
    </dgm:pt>
    <dgm:pt modelId="{D6A60D66-0583-46A6-863C-7D6C14DEF285}" type="parTrans" cxnId="{5356BBED-FBEF-4941-8B4B-8C2F9E98BA4D}">
      <dgm:prSet/>
      <dgm:spPr/>
      <dgm:t>
        <a:bodyPr/>
        <a:lstStyle/>
        <a:p>
          <a:endParaRPr lang="en-US"/>
        </a:p>
      </dgm:t>
    </dgm:pt>
    <dgm:pt modelId="{B9FA60B6-DF7C-472E-A062-0AFDFC0ADEA3}" type="sibTrans" cxnId="{5356BBED-FBEF-4941-8B4B-8C2F9E98BA4D}">
      <dgm:prSet/>
      <dgm:spPr/>
      <dgm:t>
        <a:bodyPr/>
        <a:lstStyle/>
        <a:p>
          <a:endParaRPr lang="en-US"/>
        </a:p>
      </dgm:t>
    </dgm:pt>
    <dgm:pt modelId="{52006BB6-D9D0-48DE-86C5-F49979CCF4D6}">
      <dgm:prSet phldrT="[Text]"/>
      <dgm:spPr/>
      <dgm:t>
        <a:bodyPr/>
        <a:lstStyle/>
        <a:p>
          <a:r>
            <a:rPr lang="en-US" dirty="0"/>
            <a:t>Individual free will, human agency</a:t>
          </a:r>
        </a:p>
      </dgm:t>
    </dgm:pt>
    <dgm:pt modelId="{3873BCAD-3B33-4E8D-8944-6D01E2CEBE2D}" type="parTrans" cxnId="{F1FA658E-AF1F-4522-914F-80C27FC100C6}">
      <dgm:prSet/>
      <dgm:spPr/>
      <dgm:t>
        <a:bodyPr/>
        <a:lstStyle/>
        <a:p>
          <a:endParaRPr lang="en-US"/>
        </a:p>
      </dgm:t>
    </dgm:pt>
    <dgm:pt modelId="{CFB2C513-9B62-4A9A-BF4E-799C769F2ADB}" type="sibTrans" cxnId="{F1FA658E-AF1F-4522-914F-80C27FC100C6}">
      <dgm:prSet/>
      <dgm:spPr/>
      <dgm:t>
        <a:bodyPr/>
        <a:lstStyle/>
        <a:p>
          <a:endParaRPr lang="en-US"/>
        </a:p>
      </dgm:t>
    </dgm:pt>
    <dgm:pt modelId="{FF549BED-20A4-46AE-A75F-FEE7B8A6992B}" type="pres">
      <dgm:prSet presAssocID="{741FF393-E9E0-4DDB-8F04-AE64AAC786F3}" presName="compositeShape" presStyleCnt="0">
        <dgm:presLayoutVars>
          <dgm:chMax val="2"/>
          <dgm:dir/>
          <dgm:resizeHandles val="exact"/>
        </dgm:presLayoutVars>
      </dgm:prSet>
      <dgm:spPr/>
    </dgm:pt>
    <dgm:pt modelId="{F2E6F069-D1A1-4BC0-A522-2053379D6232}" type="pres">
      <dgm:prSet presAssocID="{741FF393-E9E0-4DDB-8F04-AE64AAC786F3}" presName="divider" presStyleLbl="fgShp" presStyleIdx="0" presStyleCnt="1"/>
      <dgm:spPr/>
    </dgm:pt>
    <dgm:pt modelId="{031D3C8A-5E9C-4AE4-B013-73DC963F5A0E}" type="pres">
      <dgm:prSet presAssocID="{3FE7A2F3-BBE1-4FEA-B701-C638FCB11B10}" presName="downArrow" presStyleLbl="node1" presStyleIdx="0" presStyleCnt="2"/>
      <dgm:spPr/>
    </dgm:pt>
    <dgm:pt modelId="{7B8D45D4-CAFF-4B01-A40C-838ECE089996}" type="pres">
      <dgm:prSet presAssocID="{3FE7A2F3-BBE1-4FEA-B701-C638FCB11B10}" presName="downArrowText" presStyleLbl="revTx" presStyleIdx="0" presStyleCnt="2">
        <dgm:presLayoutVars>
          <dgm:bulletEnabled val="1"/>
        </dgm:presLayoutVars>
      </dgm:prSet>
      <dgm:spPr/>
    </dgm:pt>
    <dgm:pt modelId="{7B1F13CE-D0EE-4C99-B826-FA8E4484DB49}" type="pres">
      <dgm:prSet presAssocID="{52006BB6-D9D0-48DE-86C5-F49979CCF4D6}" presName="upArrow" presStyleLbl="node1" presStyleIdx="1" presStyleCnt="2"/>
      <dgm:spPr/>
    </dgm:pt>
    <dgm:pt modelId="{816759DB-FFD5-46E8-9B04-99A2D1389C75}" type="pres">
      <dgm:prSet presAssocID="{52006BB6-D9D0-48DE-86C5-F49979CCF4D6}" presName="upArrowText" presStyleLbl="revTx" presStyleIdx="1" presStyleCnt="2">
        <dgm:presLayoutVars>
          <dgm:bulletEnabled val="1"/>
        </dgm:presLayoutVars>
      </dgm:prSet>
      <dgm:spPr/>
    </dgm:pt>
  </dgm:ptLst>
  <dgm:cxnLst>
    <dgm:cxn modelId="{43F71C54-9CFD-4A32-85F1-760320F59F0A}" type="presOf" srcId="{741FF393-E9E0-4DDB-8F04-AE64AAC786F3}" destId="{FF549BED-20A4-46AE-A75F-FEE7B8A6992B}" srcOrd="0" destOrd="0" presId="urn:microsoft.com/office/officeart/2005/8/layout/arrow3"/>
    <dgm:cxn modelId="{F1FA658E-AF1F-4522-914F-80C27FC100C6}" srcId="{741FF393-E9E0-4DDB-8F04-AE64AAC786F3}" destId="{52006BB6-D9D0-48DE-86C5-F49979CCF4D6}" srcOrd="1" destOrd="0" parTransId="{3873BCAD-3B33-4E8D-8944-6D01E2CEBE2D}" sibTransId="{CFB2C513-9B62-4A9A-BF4E-799C769F2ADB}"/>
    <dgm:cxn modelId="{CFB7F1A1-D4FD-4C44-A70E-E73B85B2424D}" type="presOf" srcId="{52006BB6-D9D0-48DE-86C5-F49979CCF4D6}" destId="{816759DB-FFD5-46E8-9B04-99A2D1389C75}" srcOrd="0" destOrd="0" presId="urn:microsoft.com/office/officeart/2005/8/layout/arrow3"/>
    <dgm:cxn modelId="{EE5633B1-3C2C-4260-BCE2-7799F0F5B10C}" type="presOf" srcId="{3FE7A2F3-BBE1-4FEA-B701-C638FCB11B10}" destId="{7B8D45D4-CAFF-4B01-A40C-838ECE089996}" srcOrd="0" destOrd="0" presId="urn:microsoft.com/office/officeart/2005/8/layout/arrow3"/>
    <dgm:cxn modelId="{5356BBED-FBEF-4941-8B4B-8C2F9E98BA4D}" srcId="{741FF393-E9E0-4DDB-8F04-AE64AAC786F3}" destId="{3FE7A2F3-BBE1-4FEA-B701-C638FCB11B10}" srcOrd="0" destOrd="0" parTransId="{D6A60D66-0583-46A6-863C-7D6C14DEF285}" sibTransId="{B9FA60B6-DF7C-472E-A062-0AFDFC0ADEA3}"/>
    <dgm:cxn modelId="{34E2F744-313E-4C39-9882-38517A2AF0FC}" type="presParOf" srcId="{FF549BED-20A4-46AE-A75F-FEE7B8A6992B}" destId="{F2E6F069-D1A1-4BC0-A522-2053379D6232}" srcOrd="0" destOrd="0" presId="urn:microsoft.com/office/officeart/2005/8/layout/arrow3"/>
    <dgm:cxn modelId="{CB75D97A-4F35-4514-B843-A36472C8C3DB}" type="presParOf" srcId="{FF549BED-20A4-46AE-A75F-FEE7B8A6992B}" destId="{031D3C8A-5E9C-4AE4-B013-73DC963F5A0E}" srcOrd="1" destOrd="0" presId="urn:microsoft.com/office/officeart/2005/8/layout/arrow3"/>
    <dgm:cxn modelId="{FEC5FA6D-7402-4632-9C72-7CF765DB692D}" type="presParOf" srcId="{FF549BED-20A4-46AE-A75F-FEE7B8A6992B}" destId="{7B8D45D4-CAFF-4B01-A40C-838ECE089996}" srcOrd="2" destOrd="0" presId="urn:microsoft.com/office/officeart/2005/8/layout/arrow3"/>
    <dgm:cxn modelId="{F12AEC62-BC24-4204-B8A8-937084BBD6ED}" type="presParOf" srcId="{FF549BED-20A4-46AE-A75F-FEE7B8A6992B}" destId="{7B1F13CE-D0EE-4C99-B826-FA8E4484DB49}" srcOrd="3" destOrd="0" presId="urn:microsoft.com/office/officeart/2005/8/layout/arrow3"/>
    <dgm:cxn modelId="{5CBBBAAA-2ED4-43CA-BD1D-3504B4988658}" type="presParOf" srcId="{FF549BED-20A4-46AE-A75F-FEE7B8A6992B}" destId="{816759DB-FFD5-46E8-9B04-99A2D1389C75}" srcOrd="4" destOrd="0" presId="urn:microsoft.com/office/officeart/2005/8/layout/arrow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BFDA7E-7D96-4D4D-A23C-5FD11FD76077}" type="doc">
      <dgm:prSet loTypeId="urn:microsoft.com/office/officeart/2005/8/layout/gear1" loCatId="cycle" qsTypeId="urn:microsoft.com/office/officeart/2005/8/quickstyle/simple1" qsCatId="simple" csTypeId="urn:microsoft.com/office/officeart/2005/8/colors/accent1_2" csCatId="accent1" phldr="1"/>
      <dgm:spPr/>
    </dgm:pt>
    <dgm:pt modelId="{598A702C-1711-49CD-8BC3-99EDA6BF7AFF}">
      <dgm:prSet phldrT="[Text]"/>
      <dgm:spPr/>
      <dgm:t>
        <a:bodyPr/>
        <a:lstStyle/>
        <a:p>
          <a:r>
            <a:rPr lang="en-US" b="1" dirty="0">
              <a:solidFill>
                <a:schemeClr val="tx1"/>
              </a:solidFill>
            </a:rPr>
            <a:t>Societal Structures</a:t>
          </a:r>
        </a:p>
      </dgm:t>
    </dgm:pt>
    <dgm:pt modelId="{6B742820-4CE9-4255-9B7F-FDA1BB1A0E4A}" type="parTrans" cxnId="{C1ADBFC4-002C-43DF-85F1-C3661319D31C}">
      <dgm:prSet/>
      <dgm:spPr/>
      <dgm:t>
        <a:bodyPr/>
        <a:lstStyle/>
        <a:p>
          <a:endParaRPr lang="en-US"/>
        </a:p>
      </dgm:t>
    </dgm:pt>
    <dgm:pt modelId="{E7B222F5-3B7D-4DE4-9215-00D4F24AC68D}" type="sibTrans" cxnId="{C1ADBFC4-002C-43DF-85F1-C3661319D31C}">
      <dgm:prSet/>
      <dgm:spPr/>
      <dgm:t>
        <a:bodyPr/>
        <a:lstStyle/>
        <a:p>
          <a:endParaRPr lang="en-US"/>
        </a:p>
      </dgm:t>
    </dgm:pt>
    <dgm:pt modelId="{4760DD53-DB7A-4E85-A6CE-203F19C5B482}">
      <dgm:prSet phldrT="[Text]"/>
      <dgm:spPr/>
      <dgm:t>
        <a:bodyPr/>
        <a:lstStyle/>
        <a:p>
          <a:r>
            <a:rPr lang="en-US" b="1" dirty="0">
              <a:solidFill>
                <a:schemeClr val="tx1"/>
              </a:solidFill>
            </a:rPr>
            <a:t>Culture</a:t>
          </a:r>
        </a:p>
      </dgm:t>
    </dgm:pt>
    <dgm:pt modelId="{17E62B92-62AA-4533-8525-4C691D77EA9C}" type="parTrans" cxnId="{C17A723B-9F41-4337-9829-3E5DC1C51A95}">
      <dgm:prSet/>
      <dgm:spPr/>
      <dgm:t>
        <a:bodyPr/>
        <a:lstStyle/>
        <a:p>
          <a:endParaRPr lang="en-US"/>
        </a:p>
      </dgm:t>
    </dgm:pt>
    <dgm:pt modelId="{C3C0B0B5-C277-4AEE-95D0-0D8231E8228A}" type="sibTrans" cxnId="{C17A723B-9F41-4337-9829-3E5DC1C51A95}">
      <dgm:prSet/>
      <dgm:spPr/>
      <dgm:t>
        <a:bodyPr/>
        <a:lstStyle/>
        <a:p>
          <a:endParaRPr lang="en-US"/>
        </a:p>
      </dgm:t>
    </dgm:pt>
    <dgm:pt modelId="{055F4AD6-CD57-4E9F-963B-A5782AB92DD0}">
      <dgm:prSet phldrT="[Text]"/>
      <dgm:spPr/>
      <dgm:t>
        <a:bodyPr/>
        <a:lstStyle/>
        <a:p>
          <a:r>
            <a:rPr lang="en-US" b="1" dirty="0">
              <a:solidFill>
                <a:schemeClr val="tx1"/>
              </a:solidFill>
            </a:rPr>
            <a:t>Agency</a:t>
          </a:r>
        </a:p>
      </dgm:t>
    </dgm:pt>
    <dgm:pt modelId="{95256EFF-0AA3-4002-8195-DF9F480DACFC}" type="parTrans" cxnId="{B7E54145-35C0-4634-B18C-62DF793A3A7E}">
      <dgm:prSet/>
      <dgm:spPr/>
      <dgm:t>
        <a:bodyPr/>
        <a:lstStyle/>
        <a:p>
          <a:endParaRPr lang="en-US"/>
        </a:p>
      </dgm:t>
    </dgm:pt>
    <dgm:pt modelId="{B97A764A-7CB4-41A7-B362-BF8235DF6CBC}" type="sibTrans" cxnId="{B7E54145-35C0-4634-B18C-62DF793A3A7E}">
      <dgm:prSet/>
      <dgm:spPr/>
      <dgm:t>
        <a:bodyPr/>
        <a:lstStyle/>
        <a:p>
          <a:endParaRPr lang="en-US"/>
        </a:p>
      </dgm:t>
    </dgm:pt>
    <dgm:pt modelId="{BBF13487-2095-4258-9F72-35D71FBB7D79}" type="pres">
      <dgm:prSet presAssocID="{AFBFDA7E-7D96-4D4D-A23C-5FD11FD76077}" presName="composite" presStyleCnt="0">
        <dgm:presLayoutVars>
          <dgm:chMax val="3"/>
          <dgm:animLvl val="lvl"/>
          <dgm:resizeHandles val="exact"/>
        </dgm:presLayoutVars>
      </dgm:prSet>
      <dgm:spPr/>
    </dgm:pt>
    <dgm:pt modelId="{F3A66C6D-BB9B-44B6-9CC7-2F4F57054B30}" type="pres">
      <dgm:prSet presAssocID="{598A702C-1711-49CD-8BC3-99EDA6BF7AFF}" presName="gear1" presStyleLbl="node1" presStyleIdx="0" presStyleCnt="3">
        <dgm:presLayoutVars>
          <dgm:chMax val="1"/>
          <dgm:bulletEnabled val="1"/>
        </dgm:presLayoutVars>
      </dgm:prSet>
      <dgm:spPr/>
    </dgm:pt>
    <dgm:pt modelId="{F0598479-7D57-437E-AC44-59D4F7BF0180}" type="pres">
      <dgm:prSet presAssocID="{598A702C-1711-49CD-8BC3-99EDA6BF7AFF}" presName="gear1srcNode" presStyleLbl="node1" presStyleIdx="0" presStyleCnt="3"/>
      <dgm:spPr/>
    </dgm:pt>
    <dgm:pt modelId="{DA087BF9-EDE3-4B06-A179-BFE09EB40303}" type="pres">
      <dgm:prSet presAssocID="{598A702C-1711-49CD-8BC3-99EDA6BF7AFF}" presName="gear1dstNode" presStyleLbl="node1" presStyleIdx="0" presStyleCnt="3"/>
      <dgm:spPr/>
    </dgm:pt>
    <dgm:pt modelId="{F550E250-B29B-4EA0-AFF7-FE4418A2F0D6}" type="pres">
      <dgm:prSet presAssocID="{4760DD53-DB7A-4E85-A6CE-203F19C5B482}" presName="gear2" presStyleLbl="node1" presStyleIdx="1" presStyleCnt="3" custScaleX="113052" custScaleY="110130">
        <dgm:presLayoutVars>
          <dgm:chMax val="1"/>
          <dgm:bulletEnabled val="1"/>
        </dgm:presLayoutVars>
      </dgm:prSet>
      <dgm:spPr/>
    </dgm:pt>
    <dgm:pt modelId="{EF2BFF65-0D89-42FA-B450-65407A3ED095}" type="pres">
      <dgm:prSet presAssocID="{4760DD53-DB7A-4E85-A6CE-203F19C5B482}" presName="gear2srcNode" presStyleLbl="node1" presStyleIdx="1" presStyleCnt="3"/>
      <dgm:spPr/>
    </dgm:pt>
    <dgm:pt modelId="{CBDFCFFB-48A7-41DD-873E-81FC38DF68C1}" type="pres">
      <dgm:prSet presAssocID="{4760DD53-DB7A-4E85-A6CE-203F19C5B482}" presName="gear2dstNode" presStyleLbl="node1" presStyleIdx="1" presStyleCnt="3"/>
      <dgm:spPr/>
    </dgm:pt>
    <dgm:pt modelId="{D83FE3E3-373B-48CC-9D3B-FC5118030885}" type="pres">
      <dgm:prSet presAssocID="{055F4AD6-CD57-4E9F-963B-A5782AB92DD0}" presName="gear3" presStyleLbl="node1" presStyleIdx="2" presStyleCnt="3" custScaleX="115986" custScaleY="119980"/>
      <dgm:spPr/>
    </dgm:pt>
    <dgm:pt modelId="{1F080E51-3454-4B4F-BF07-6FE9B9FCF438}" type="pres">
      <dgm:prSet presAssocID="{055F4AD6-CD57-4E9F-963B-A5782AB92DD0}" presName="gear3tx" presStyleLbl="node1" presStyleIdx="2" presStyleCnt="3">
        <dgm:presLayoutVars>
          <dgm:chMax val="1"/>
          <dgm:bulletEnabled val="1"/>
        </dgm:presLayoutVars>
      </dgm:prSet>
      <dgm:spPr/>
    </dgm:pt>
    <dgm:pt modelId="{F4E6F4C5-5A75-41DD-92B5-E4AE34BC916C}" type="pres">
      <dgm:prSet presAssocID="{055F4AD6-CD57-4E9F-963B-A5782AB92DD0}" presName="gear3srcNode" presStyleLbl="node1" presStyleIdx="2" presStyleCnt="3"/>
      <dgm:spPr/>
    </dgm:pt>
    <dgm:pt modelId="{B5EE19F4-E21F-4363-AD07-1AF62CCFE801}" type="pres">
      <dgm:prSet presAssocID="{055F4AD6-CD57-4E9F-963B-A5782AB92DD0}" presName="gear3dstNode" presStyleLbl="node1" presStyleIdx="2" presStyleCnt="3"/>
      <dgm:spPr/>
    </dgm:pt>
    <dgm:pt modelId="{8DACE935-3504-487D-89D7-B6AB66DA56D3}" type="pres">
      <dgm:prSet presAssocID="{E7B222F5-3B7D-4DE4-9215-00D4F24AC68D}" presName="connector1" presStyleLbl="sibTrans2D1" presStyleIdx="0" presStyleCnt="3"/>
      <dgm:spPr/>
    </dgm:pt>
    <dgm:pt modelId="{2B05E981-0D30-4E6F-8DE2-9BC2E5D3CBF2}" type="pres">
      <dgm:prSet presAssocID="{C3C0B0B5-C277-4AEE-95D0-0D8231E8228A}" presName="connector2" presStyleLbl="sibTrans2D1" presStyleIdx="1" presStyleCnt="3"/>
      <dgm:spPr/>
    </dgm:pt>
    <dgm:pt modelId="{1393EC10-1666-43BC-AE88-4E6F13FA5A3C}" type="pres">
      <dgm:prSet presAssocID="{B97A764A-7CB4-41A7-B362-BF8235DF6CBC}" presName="connector3" presStyleLbl="sibTrans2D1" presStyleIdx="2" presStyleCnt="3"/>
      <dgm:spPr/>
    </dgm:pt>
  </dgm:ptLst>
  <dgm:cxnLst>
    <dgm:cxn modelId="{CDE72D26-5180-475F-8CA4-0E6E1550EAE9}" type="presOf" srcId="{E7B222F5-3B7D-4DE4-9215-00D4F24AC68D}" destId="{8DACE935-3504-487D-89D7-B6AB66DA56D3}" srcOrd="0" destOrd="0" presId="urn:microsoft.com/office/officeart/2005/8/layout/gear1"/>
    <dgm:cxn modelId="{AD15CB31-0C91-4B39-98EA-2A981A04AC3D}" type="presOf" srcId="{B97A764A-7CB4-41A7-B362-BF8235DF6CBC}" destId="{1393EC10-1666-43BC-AE88-4E6F13FA5A3C}" srcOrd="0" destOrd="0" presId="urn:microsoft.com/office/officeart/2005/8/layout/gear1"/>
    <dgm:cxn modelId="{C17A723B-9F41-4337-9829-3E5DC1C51A95}" srcId="{AFBFDA7E-7D96-4D4D-A23C-5FD11FD76077}" destId="{4760DD53-DB7A-4E85-A6CE-203F19C5B482}" srcOrd="1" destOrd="0" parTransId="{17E62B92-62AA-4533-8525-4C691D77EA9C}" sibTransId="{C3C0B0B5-C277-4AEE-95D0-0D8231E8228A}"/>
    <dgm:cxn modelId="{C2DDBC44-96D4-472F-BD5B-FBDECEFF0A33}" type="presOf" srcId="{055F4AD6-CD57-4E9F-963B-A5782AB92DD0}" destId="{1F080E51-3454-4B4F-BF07-6FE9B9FCF438}" srcOrd="1" destOrd="0" presId="urn:microsoft.com/office/officeart/2005/8/layout/gear1"/>
    <dgm:cxn modelId="{B7E54145-35C0-4634-B18C-62DF793A3A7E}" srcId="{AFBFDA7E-7D96-4D4D-A23C-5FD11FD76077}" destId="{055F4AD6-CD57-4E9F-963B-A5782AB92DD0}" srcOrd="2" destOrd="0" parTransId="{95256EFF-0AA3-4002-8195-DF9F480DACFC}" sibTransId="{B97A764A-7CB4-41A7-B362-BF8235DF6CBC}"/>
    <dgm:cxn modelId="{C3BB526D-6F4C-4962-97F4-F7F1FB887511}" type="presOf" srcId="{055F4AD6-CD57-4E9F-963B-A5782AB92DD0}" destId="{D83FE3E3-373B-48CC-9D3B-FC5118030885}" srcOrd="0" destOrd="0" presId="urn:microsoft.com/office/officeart/2005/8/layout/gear1"/>
    <dgm:cxn modelId="{0F460174-5357-4D9B-84B4-422975EAEA08}" type="presOf" srcId="{598A702C-1711-49CD-8BC3-99EDA6BF7AFF}" destId="{F3A66C6D-BB9B-44B6-9CC7-2F4F57054B30}" srcOrd="0" destOrd="0" presId="urn:microsoft.com/office/officeart/2005/8/layout/gear1"/>
    <dgm:cxn modelId="{8C2AEE92-8F71-41DA-8DA9-1AE1A03E1747}" type="presOf" srcId="{055F4AD6-CD57-4E9F-963B-A5782AB92DD0}" destId="{F4E6F4C5-5A75-41DD-92B5-E4AE34BC916C}" srcOrd="2" destOrd="0" presId="urn:microsoft.com/office/officeart/2005/8/layout/gear1"/>
    <dgm:cxn modelId="{13BEA29D-323A-4264-A4FC-D34B8EFA831D}" type="presOf" srcId="{598A702C-1711-49CD-8BC3-99EDA6BF7AFF}" destId="{DA087BF9-EDE3-4B06-A179-BFE09EB40303}" srcOrd="2" destOrd="0" presId="urn:microsoft.com/office/officeart/2005/8/layout/gear1"/>
    <dgm:cxn modelId="{6651F8AC-582B-443F-8C3E-307F23B2BBBF}" type="presOf" srcId="{055F4AD6-CD57-4E9F-963B-A5782AB92DD0}" destId="{B5EE19F4-E21F-4363-AD07-1AF62CCFE801}" srcOrd="3" destOrd="0" presId="urn:microsoft.com/office/officeart/2005/8/layout/gear1"/>
    <dgm:cxn modelId="{E8BFFBB2-ED7D-4CE6-B9BF-E243D222910D}" type="presOf" srcId="{AFBFDA7E-7D96-4D4D-A23C-5FD11FD76077}" destId="{BBF13487-2095-4258-9F72-35D71FBB7D79}" srcOrd="0" destOrd="0" presId="urn:microsoft.com/office/officeart/2005/8/layout/gear1"/>
    <dgm:cxn modelId="{764597BE-9CE3-45C6-9166-3700F52FA10E}" type="presOf" srcId="{598A702C-1711-49CD-8BC3-99EDA6BF7AFF}" destId="{F0598479-7D57-437E-AC44-59D4F7BF0180}" srcOrd="1" destOrd="0" presId="urn:microsoft.com/office/officeart/2005/8/layout/gear1"/>
    <dgm:cxn modelId="{C1ADBFC4-002C-43DF-85F1-C3661319D31C}" srcId="{AFBFDA7E-7D96-4D4D-A23C-5FD11FD76077}" destId="{598A702C-1711-49CD-8BC3-99EDA6BF7AFF}" srcOrd="0" destOrd="0" parTransId="{6B742820-4CE9-4255-9B7F-FDA1BB1A0E4A}" sibTransId="{E7B222F5-3B7D-4DE4-9215-00D4F24AC68D}"/>
    <dgm:cxn modelId="{061A24C9-80F0-4737-B47C-026028871B4C}" type="presOf" srcId="{C3C0B0B5-C277-4AEE-95D0-0D8231E8228A}" destId="{2B05E981-0D30-4E6F-8DE2-9BC2E5D3CBF2}" srcOrd="0" destOrd="0" presId="urn:microsoft.com/office/officeart/2005/8/layout/gear1"/>
    <dgm:cxn modelId="{9C8E3FCE-3A3F-45C9-A32E-CE3D9D4ABB20}" type="presOf" srcId="{4760DD53-DB7A-4E85-A6CE-203F19C5B482}" destId="{EF2BFF65-0D89-42FA-B450-65407A3ED095}" srcOrd="1" destOrd="0" presId="urn:microsoft.com/office/officeart/2005/8/layout/gear1"/>
    <dgm:cxn modelId="{CBFD51F1-193D-4199-8716-D253EC345E63}" type="presOf" srcId="{4760DD53-DB7A-4E85-A6CE-203F19C5B482}" destId="{F550E250-B29B-4EA0-AFF7-FE4418A2F0D6}" srcOrd="0" destOrd="0" presId="urn:microsoft.com/office/officeart/2005/8/layout/gear1"/>
    <dgm:cxn modelId="{45EF95F4-54D1-4D40-BE3D-29F589D23ED7}" type="presOf" srcId="{4760DD53-DB7A-4E85-A6CE-203F19C5B482}" destId="{CBDFCFFB-48A7-41DD-873E-81FC38DF68C1}" srcOrd="2" destOrd="0" presId="urn:microsoft.com/office/officeart/2005/8/layout/gear1"/>
    <dgm:cxn modelId="{1CC56E90-0BE6-43FC-9DC3-031F2BAEF51B}" type="presParOf" srcId="{BBF13487-2095-4258-9F72-35D71FBB7D79}" destId="{F3A66C6D-BB9B-44B6-9CC7-2F4F57054B30}" srcOrd="0" destOrd="0" presId="urn:microsoft.com/office/officeart/2005/8/layout/gear1"/>
    <dgm:cxn modelId="{D659D89E-F8CF-4D8A-A806-DDF446F4BA1D}" type="presParOf" srcId="{BBF13487-2095-4258-9F72-35D71FBB7D79}" destId="{F0598479-7D57-437E-AC44-59D4F7BF0180}" srcOrd="1" destOrd="0" presId="urn:microsoft.com/office/officeart/2005/8/layout/gear1"/>
    <dgm:cxn modelId="{A2EC3C45-3AA3-4536-80F0-F91842FDDD10}" type="presParOf" srcId="{BBF13487-2095-4258-9F72-35D71FBB7D79}" destId="{DA087BF9-EDE3-4B06-A179-BFE09EB40303}" srcOrd="2" destOrd="0" presId="urn:microsoft.com/office/officeart/2005/8/layout/gear1"/>
    <dgm:cxn modelId="{FD0227C8-DAB9-4A08-9223-EA4C20346177}" type="presParOf" srcId="{BBF13487-2095-4258-9F72-35D71FBB7D79}" destId="{F550E250-B29B-4EA0-AFF7-FE4418A2F0D6}" srcOrd="3" destOrd="0" presId="urn:microsoft.com/office/officeart/2005/8/layout/gear1"/>
    <dgm:cxn modelId="{3BE0599D-7B8B-428B-8599-241999DBEF30}" type="presParOf" srcId="{BBF13487-2095-4258-9F72-35D71FBB7D79}" destId="{EF2BFF65-0D89-42FA-B450-65407A3ED095}" srcOrd="4" destOrd="0" presId="urn:microsoft.com/office/officeart/2005/8/layout/gear1"/>
    <dgm:cxn modelId="{503C831C-BC02-46E7-B7B7-5573CB2C9525}" type="presParOf" srcId="{BBF13487-2095-4258-9F72-35D71FBB7D79}" destId="{CBDFCFFB-48A7-41DD-873E-81FC38DF68C1}" srcOrd="5" destOrd="0" presId="urn:microsoft.com/office/officeart/2005/8/layout/gear1"/>
    <dgm:cxn modelId="{E2A3C6A3-AF69-4870-BB96-196031F1D5AF}" type="presParOf" srcId="{BBF13487-2095-4258-9F72-35D71FBB7D79}" destId="{D83FE3E3-373B-48CC-9D3B-FC5118030885}" srcOrd="6" destOrd="0" presId="urn:microsoft.com/office/officeart/2005/8/layout/gear1"/>
    <dgm:cxn modelId="{834CA301-ABB0-4EFB-9223-35CEDDCB1C26}" type="presParOf" srcId="{BBF13487-2095-4258-9F72-35D71FBB7D79}" destId="{1F080E51-3454-4B4F-BF07-6FE9B9FCF438}" srcOrd="7" destOrd="0" presId="urn:microsoft.com/office/officeart/2005/8/layout/gear1"/>
    <dgm:cxn modelId="{19B2360B-9DB7-4655-8388-2183771924FA}" type="presParOf" srcId="{BBF13487-2095-4258-9F72-35D71FBB7D79}" destId="{F4E6F4C5-5A75-41DD-92B5-E4AE34BC916C}" srcOrd="8" destOrd="0" presId="urn:microsoft.com/office/officeart/2005/8/layout/gear1"/>
    <dgm:cxn modelId="{B908D0D7-2FA2-4E1A-A298-CC81D9407FD5}" type="presParOf" srcId="{BBF13487-2095-4258-9F72-35D71FBB7D79}" destId="{B5EE19F4-E21F-4363-AD07-1AF62CCFE801}" srcOrd="9" destOrd="0" presId="urn:microsoft.com/office/officeart/2005/8/layout/gear1"/>
    <dgm:cxn modelId="{5A45D4A6-FF42-4D6D-B77F-660E80864AC6}" type="presParOf" srcId="{BBF13487-2095-4258-9F72-35D71FBB7D79}" destId="{8DACE935-3504-487D-89D7-B6AB66DA56D3}" srcOrd="10" destOrd="0" presId="urn:microsoft.com/office/officeart/2005/8/layout/gear1"/>
    <dgm:cxn modelId="{4DA7BEEF-7C08-4FBD-9FFE-84985090A8B7}" type="presParOf" srcId="{BBF13487-2095-4258-9F72-35D71FBB7D79}" destId="{2B05E981-0D30-4E6F-8DE2-9BC2E5D3CBF2}" srcOrd="11" destOrd="0" presId="urn:microsoft.com/office/officeart/2005/8/layout/gear1"/>
    <dgm:cxn modelId="{577624A4-10EB-4BDD-80BF-18786263C585}" type="presParOf" srcId="{BBF13487-2095-4258-9F72-35D71FBB7D79}" destId="{1393EC10-1666-43BC-AE88-4E6F13FA5A3C}"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E6F069-D1A1-4BC0-A522-2053379D6232}">
      <dsp:nvSpPr>
        <dsp:cNvPr id="0" name=""/>
        <dsp:cNvSpPr/>
      </dsp:nvSpPr>
      <dsp:spPr>
        <a:xfrm rot="21300000">
          <a:off x="23851" y="2339002"/>
          <a:ext cx="7724697" cy="884594"/>
        </a:xfrm>
        <a:prstGeom prst="mathMinus">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31D3C8A-5E9C-4AE4-B013-73DC963F5A0E}">
      <dsp:nvSpPr>
        <dsp:cNvPr id="0" name=""/>
        <dsp:cNvSpPr/>
      </dsp:nvSpPr>
      <dsp:spPr>
        <a:xfrm>
          <a:off x="932688" y="278130"/>
          <a:ext cx="2331720" cy="2225040"/>
        </a:xfrm>
        <a:prstGeom prst="down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8D45D4-CAFF-4B01-A40C-838ECE089996}">
      <dsp:nvSpPr>
        <dsp:cNvPr id="0" name=""/>
        <dsp:cNvSpPr/>
      </dsp:nvSpPr>
      <dsp:spPr>
        <a:xfrm>
          <a:off x="4119372" y="0"/>
          <a:ext cx="2487168" cy="23362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234696" rIns="234696" bIns="234696" numCol="1" spcCol="1270" anchor="ctr" anchorCtr="0">
          <a:noAutofit/>
        </a:bodyPr>
        <a:lstStyle/>
        <a:p>
          <a:pPr marL="0" lvl="0" indent="0" algn="ctr" defTabSz="1466850">
            <a:lnSpc>
              <a:spcPct val="90000"/>
            </a:lnSpc>
            <a:spcBef>
              <a:spcPct val="0"/>
            </a:spcBef>
            <a:spcAft>
              <a:spcPct val="35000"/>
            </a:spcAft>
            <a:buNone/>
          </a:pPr>
          <a:r>
            <a:rPr lang="en-US" sz="3300" kern="1200" dirty="0"/>
            <a:t>The economic structure of society</a:t>
          </a:r>
        </a:p>
      </dsp:txBody>
      <dsp:txXfrm>
        <a:off x="4119372" y="0"/>
        <a:ext cx="2487168" cy="2336292"/>
      </dsp:txXfrm>
    </dsp:sp>
    <dsp:sp modelId="{7B1F13CE-D0EE-4C99-B826-FA8E4484DB49}">
      <dsp:nvSpPr>
        <dsp:cNvPr id="0" name=""/>
        <dsp:cNvSpPr/>
      </dsp:nvSpPr>
      <dsp:spPr>
        <a:xfrm>
          <a:off x="4507991" y="3059430"/>
          <a:ext cx="2331720" cy="2225040"/>
        </a:xfrm>
        <a:prstGeom prst="up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16759DB-FFD5-46E8-9B04-99A2D1389C75}">
      <dsp:nvSpPr>
        <dsp:cNvPr id="0" name=""/>
        <dsp:cNvSpPr/>
      </dsp:nvSpPr>
      <dsp:spPr>
        <a:xfrm>
          <a:off x="1165860" y="3226308"/>
          <a:ext cx="2487168" cy="23362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234696" rIns="234696" bIns="234696" numCol="1" spcCol="1270" anchor="ctr" anchorCtr="0">
          <a:noAutofit/>
        </a:bodyPr>
        <a:lstStyle/>
        <a:p>
          <a:pPr marL="0" lvl="0" indent="0" algn="ctr" defTabSz="1466850">
            <a:lnSpc>
              <a:spcPct val="90000"/>
            </a:lnSpc>
            <a:spcBef>
              <a:spcPct val="0"/>
            </a:spcBef>
            <a:spcAft>
              <a:spcPct val="35000"/>
            </a:spcAft>
            <a:buNone/>
          </a:pPr>
          <a:r>
            <a:rPr lang="en-US" sz="3300" kern="1200" dirty="0"/>
            <a:t>Individual free will, human agency</a:t>
          </a:r>
        </a:p>
      </dsp:txBody>
      <dsp:txXfrm>
        <a:off x="1165860" y="3226308"/>
        <a:ext cx="2487168" cy="23362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A66C6D-BB9B-44B6-9CC7-2F4F57054B30}">
      <dsp:nvSpPr>
        <dsp:cNvPr id="0" name=""/>
        <dsp:cNvSpPr/>
      </dsp:nvSpPr>
      <dsp:spPr>
        <a:xfrm>
          <a:off x="3110064" y="2662187"/>
          <a:ext cx="3089192" cy="3089192"/>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r>
            <a:rPr lang="en-US" sz="3000" b="1" kern="1200" dirty="0">
              <a:solidFill>
                <a:schemeClr val="tx1"/>
              </a:solidFill>
            </a:rPr>
            <a:t>Societal Structures</a:t>
          </a:r>
        </a:p>
      </dsp:txBody>
      <dsp:txXfrm>
        <a:off x="3731129" y="3385815"/>
        <a:ext cx="1847062" cy="1587909"/>
      </dsp:txXfrm>
    </dsp:sp>
    <dsp:sp modelId="{F550E250-B29B-4EA0-AFF7-FE4418A2F0D6}">
      <dsp:nvSpPr>
        <dsp:cNvPr id="0" name=""/>
        <dsp:cNvSpPr/>
      </dsp:nvSpPr>
      <dsp:spPr>
        <a:xfrm>
          <a:off x="1166097" y="1818220"/>
          <a:ext cx="2539923" cy="2474274"/>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r>
            <a:rPr lang="en-US" sz="3000" b="1" kern="1200" dirty="0">
              <a:solidFill>
                <a:schemeClr val="tx1"/>
              </a:solidFill>
            </a:rPr>
            <a:t>Culture</a:t>
          </a:r>
        </a:p>
      </dsp:txBody>
      <dsp:txXfrm>
        <a:off x="1798546" y="2444891"/>
        <a:ext cx="1275025" cy="1220932"/>
      </dsp:txXfrm>
    </dsp:sp>
    <dsp:sp modelId="{D83FE3E3-373B-48CC-9D3B-FC5118030885}">
      <dsp:nvSpPr>
        <dsp:cNvPr id="0" name=""/>
        <dsp:cNvSpPr/>
      </dsp:nvSpPr>
      <dsp:spPr>
        <a:xfrm rot="20700000">
          <a:off x="2411230" y="146031"/>
          <a:ext cx="2521011" cy="2673292"/>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r>
            <a:rPr lang="en-US" sz="3000" b="1" kern="1200" dirty="0">
              <a:solidFill>
                <a:schemeClr val="tx1"/>
              </a:solidFill>
            </a:rPr>
            <a:t>Agency</a:t>
          </a:r>
        </a:p>
      </dsp:txBody>
      <dsp:txXfrm rot="-20700000">
        <a:off x="2955129" y="741395"/>
        <a:ext cx="1433212" cy="1482565"/>
      </dsp:txXfrm>
    </dsp:sp>
    <dsp:sp modelId="{8DACE935-3504-487D-89D7-B6AB66DA56D3}">
      <dsp:nvSpPr>
        <dsp:cNvPr id="0" name=""/>
        <dsp:cNvSpPr/>
      </dsp:nvSpPr>
      <dsp:spPr>
        <a:xfrm>
          <a:off x="2888450" y="2186921"/>
          <a:ext cx="3954166" cy="3954166"/>
        </a:xfrm>
        <a:prstGeom prst="circularArrow">
          <a:avLst>
            <a:gd name="adj1" fmla="val 4687"/>
            <a:gd name="adj2" fmla="val 299029"/>
            <a:gd name="adj3" fmla="val 2542173"/>
            <a:gd name="adj4" fmla="val 15806347"/>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B05E981-0D30-4E6F-8DE2-9BC2E5D3CBF2}">
      <dsp:nvSpPr>
        <dsp:cNvPr id="0" name=""/>
        <dsp:cNvSpPr/>
      </dsp:nvSpPr>
      <dsp:spPr>
        <a:xfrm>
          <a:off x="914832" y="1428803"/>
          <a:ext cx="2872949" cy="2872949"/>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393EC10-1666-43BC-AE88-4E6F13FA5A3C}">
      <dsp:nvSpPr>
        <dsp:cNvPr id="0" name=""/>
        <dsp:cNvSpPr/>
      </dsp:nvSpPr>
      <dsp:spPr>
        <a:xfrm>
          <a:off x="2061907" y="-106239"/>
          <a:ext cx="3097617" cy="3097617"/>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C9B2CC86-F7FD-4AFF-91FF-36ABA680573B}" type="datetimeFigureOut">
              <a:rPr lang="en-US" smtClean="0"/>
              <a:t>2/14/2019</a:t>
            </a:fld>
            <a:endParaRPr lang="en-US"/>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F4BCD0B3-81A4-47E2-9679-301900FC5255}" type="slidenum">
              <a:rPr lang="en-US" smtClean="0"/>
              <a:t>‹#›</a:t>
            </a:fld>
            <a:endParaRPr lang="en-US"/>
          </a:p>
        </p:txBody>
      </p:sp>
    </p:spTree>
    <p:extLst>
      <p:ext uri="{BB962C8B-B14F-4D97-AF65-F5344CB8AC3E}">
        <p14:creationId xmlns:p14="http://schemas.microsoft.com/office/powerpoint/2010/main" val="2253605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a:ln/>
        </p:spPr>
        <p:txBody>
          <a:bodyPr/>
          <a:lstStyle/>
          <a:p>
            <a:pPr eaLnBrk="1" hangingPunct="1"/>
            <a:endParaRPr lang="en-US" dirty="0"/>
          </a:p>
        </p:txBody>
      </p:sp>
      <p:sp>
        <p:nvSpPr>
          <p:cNvPr id="15364" name="Slide Number Placeholder 3"/>
          <p:cNvSpPr>
            <a:spLocks noGrp="1"/>
          </p:cNvSpPr>
          <p:nvPr>
            <p:ph type="sldNum" sz="quarter" idx="5"/>
          </p:nvPr>
        </p:nvSpPr>
        <p:spPr>
          <a:noFill/>
        </p:spPr>
        <p:txBody>
          <a:bodyPr/>
          <a:lstStyle/>
          <a:p>
            <a:fld id="{8138B2C6-AFE4-478E-8580-BC279878F9F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F4BCD0B3-81A4-47E2-9679-301900FC5255}" type="slidenum">
              <a:rPr lang="en-US" smtClean="0"/>
              <a:t>2</a:t>
            </a:fld>
            <a:endParaRPr lang="en-US"/>
          </a:p>
        </p:txBody>
      </p:sp>
    </p:spTree>
    <p:extLst>
      <p:ext uri="{BB962C8B-B14F-4D97-AF65-F5344CB8AC3E}">
        <p14:creationId xmlns:p14="http://schemas.microsoft.com/office/powerpoint/2010/main" val="137905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3</a:t>
            </a:fld>
            <a:endParaRPr lang="en-US"/>
          </a:p>
        </p:txBody>
      </p:sp>
    </p:spTree>
    <p:extLst>
      <p:ext uri="{BB962C8B-B14F-4D97-AF65-F5344CB8AC3E}">
        <p14:creationId xmlns:p14="http://schemas.microsoft.com/office/powerpoint/2010/main" val="365363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dirty="0"/>
              <a:t> </a:t>
            </a:r>
          </a:p>
        </p:txBody>
      </p:sp>
      <p:sp>
        <p:nvSpPr>
          <p:cNvPr id="4" name="Slide Number Placeholder 3"/>
          <p:cNvSpPr>
            <a:spLocks noGrp="1"/>
          </p:cNvSpPr>
          <p:nvPr>
            <p:ph type="sldNum" sz="quarter" idx="10"/>
          </p:nvPr>
        </p:nvSpPr>
        <p:spPr/>
        <p:txBody>
          <a:bodyPr/>
          <a:lstStyle/>
          <a:p>
            <a:pPr>
              <a:defRPr/>
            </a:pPr>
            <a:fld id="{08302F7E-37B4-4450-B07D-21B5CBBA42DE}"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5</a:t>
            </a:fld>
            <a:endParaRPr lang="en-US"/>
          </a:p>
        </p:txBody>
      </p:sp>
    </p:spTree>
    <p:extLst>
      <p:ext uri="{BB962C8B-B14F-4D97-AF65-F5344CB8AC3E}">
        <p14:creationId xmlns:p14="http://schemas.microsoft.com/office/powerpoint/2010/main" val="2961823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p:spPr>
        <p:txBody>
          <a:bodyPr/>
          <a:lstStyle/>
          <a:p>
            <a:pPr eaLnBrk="1" hangingPunct="1">
              <a:buFont typeface="Arial" pitchFamily="34" charset="0"/>
              <a:buNone/>
            </a:pPr>
            <a:endParaRPr lang="en-US" dirty="0"/>
          </a:p>
        </p:txBody>
      </p:sp>
      <p:sp>
        <p:nvSpPr>
          <p:cNvPr id="18436" name="Slide Number Placeholder 3"/>
          <p:cNvSpPr>
            <a:spLocks noGrp="1"/>
          </p:cNvSpPr>
          <p:nvPr>
            <p:ph type="sldNum" sz="quarter" idx="5"/>
          </p:nvPr>
        </p:nvSpPr>
        <p:spPr>
          <a:noFill/>
        </p:spPr>
        <p:txBody>
          <a:bodyPr/>
          <a:lstStyle/>
          <a:p>
            <a:fld id="{B377E77A-3E17-4571-A376-5D8E99B73865}"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xfrm>
            <a:off x="236749" y="4224338"/>
            <a:ext cx="6550060" cy="5162508"/>
          </a:xfrm>
          <a:noFill/>
          <a:ln/>
        </p:spPr>
        <p:txBody>
          <a:bodyPr/>
          <a:lstStyle/>
          <a:p>
            <a:pPr eaLnBrk="1" hangingPunct="1">
              <a:buFont typeface="Arial" pitchFamily="34" charset="0"/>
              <a:buNone/>
            </a:pPr>
            <a:endParaRPr lang="en-US" dirty="0"/>
          </a:p>
        </p:txBody>
      </p:sp>
      <p:sp>
        <p:nvSpPr>
          <p:cNvPr id="18436" name="Slide Number Placeholder 3"/>
          <p:cNvSpPr>
            <a:spLocks noGrp="1"/>
          </p:cNvSpPr>
          <p:nvPr>
            <p:ph type="sldNum" sz="quarter" idx="5"/>
          </p:nvPr>
        </p:nvSpPr>
        <p:spPr>
          <a:noFill/>
        </p:spPr>
        <p:txBody>
          <a:bodyPr/>
          <a:lstStyle/>
          <a:p>
            <a:fld id="{B377E77A-3E17-4571-A376-5D8E99B73865}"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2289" eaLnBrk="0" fontAlgn="base" hangingPunct="0">
              <a:spcBef>
                <a:spcPct val="30000"/>
              </a:spcBef>
              <a:spcAft>
                <a:spcPct val="0"/>
              </a:spcAft>
              <a:defRPr/>
            </a:pPr>
            <a:endParaRPr lang="en-US" dirty="0"/>
          </a:p>
        </p:txBody>
      </p:sp>
      <p:sp>
        <p:nvSpPr>
          <p:cNvPr id="4" name="Slide Number Placeholder 3"/>
          <p:cNvSpPr>
            <a:spLocks noGrp="1"/>
          </p:cNvSpPr>
          <p:nvPr>
            <p:ph type="sldNum" sz="quarter" idx="10"/>
          </p:nvPr>
        </p:nvSpPr>
        <p:spPr/>
        <p:txBody>
          <a:bodyPr/>
          <a:lstStyle/>
          <a:p>
            <a:pPr>
              <a:defRPr/>
            </a:pPr>
            <a:fld id="{08302F7E-37B4-4450-B07D-21B5CBBA42DE}"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2289">
              <a:defRPr/>
            </a:pPr>
            <a:endParaRPr lang="en-US" dirty="0"/>
          </a:p>
        </p:txBody>
      </p:sp>
      <p:sp>
        <p:nvSpPr>
          <p:cNvPr id="4" name="Slide Number Placeholder 3"/>
          <p:cNvSpPr>
            <a:spLocks noGrp="1"/>
          </p:cNvSpPr>
          <p:nvPr>
            <p:ph type="sldNum" sz="quarter" idx="10"/>
          </p:nvPr>
        </p:nvSpPr>
        <p:spPr/>
        <p:txBody>
          <a:bodyPr/>
          <a:lstStyle/>
          <a:p>
            <a:pPr>
              <a:defRPr/>
            </a:pPr>
            <a:fld id="{08302F7E-37B4-4450-B07D-21B5CBBA42DE}"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EF377F-FF69-46AB-ABFD-784130B8F692}" type="slidenum">
              <a:rPr lang="en-US" smtClean="0"/>
              <a:t>10</a:t>
            </a:fld>
            <a:endParaRPr lang="en-US"/>
          </a:p>
        </p:txBody>
      </p:sp>
    </p:spTree>
    <p:extLst>
      <p:ext uri="{BB962C8B-B14F-4D97-AF65-F5344CB8AC3E}">
        <p14:creationId xmlns:p14="http://schemas.microsoft.com/office/powerpoint/2010/main" val="33034729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11</a:t>
            </a:fld>
            <a:endParaRPr lang="en-US"/>
          </a:p>
        </p:txBody>
      </p:sp>
    </p:spTree>
    <p:extLst>
      <p:ext uri="{BB962C8B-B14F-4D97-AF65-F5344CB8AC3E}">
        <p14:creationId xmlns:p14="http://schemas.microsoft.com/office/powerpoint/2010/main" val="762680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12</a:t>
            </a:fld>
            <a:endParaRPr lang="en-US"/>
          </a:p>
        </p:txBody>
      </p:sp>
    </p:spTree>
    <p:extLst>
      <p:ext uri="{BB962C8B-B14F-4D97-AF65-F5344CB8AC3E}">
        <p14:creationId xmlns:p14="http://schemas.microsoft.com/office/powerpoint/2010/main" val="7626802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13</a:t>
            </a:fld>
            <a:endParaRPr lang="en-US"/>
          </a:p>
        </p:txBody>
      </p:sp>
    </p:spTree>
    <p:extLst>
      <p:ext uri="{BB962C8B-B14F-4D97-AF65-F5344CB8AC3E}">
        <p14:creationId xmlns:p14="http://schemas.microsoft.com/office/powerpoint/2010/main" val="7626802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14</a:t>
            </a:fld>
            <a:endParaRPr lang="en-US"/>
          </a:p>
        </p:txBody>
      </p:sp>
    </p:spTree>
    <p:extLst>
      <p:ext uri="{BB962C8B-B14F-4D97-AF65-F5344CB8AC3E}">
        <p14:creationId xmlns:p14="http://schemas.microsoft.com/office/powerpoint/2010/main" val="15091794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F4BCD0B3-81A4-47E2-9679-301900FC5255}" type="slidenum">
              <a:rPr lang="en-US" smtClean="0"/>
              <a:t>15</a:t>
            </a:fld>
            <a:endParaRPr lang="en-US"/>
          </a:p>
        </p:txBody>
      </p:sp>
    </p:spTree>
    <p:extLst>
      <p:ext uri="{BB962C8B-B14F-4D97-AF65-F5344CB8AC3E}">
        <p14:creationId xmlns:p14="http://schemas.microsoft.com/office/powerpoint/2010/main" val="7626802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F4BCD0B3-81A4-47E2-9679-301900FC5255}" type="slidenum">
              <a:rPr lang="en-US" smtClean="0"/>
              <a:t>16</a:t>
            </a:fld>
            <a:endParaRPr lang="en-US"/>
          </a:p>
        </p:txBody>
      </p:sp>
    </p:spTree>
    <p:extLst>
      <p:ext uri="{BB962C8B-B14F-4D97-AF65-F5344CB8AC3E}">
        <p14:creationId xmlns:p14="http://schemas.microsoft.com/office/powerpoint/2010/main" val="8842246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17</a:t>
            </a:fld>
            <a:endParaRPr lang="en-US"/>
          </a:p>
        </p:txBody>
      </p:sp>
    </p:spTree>
    <p:extLst>
      <p:ext uri="{BB962C8B-B14F-4D97-AF65-F5344CB8AC3E}">
        <p14:creationId xmlns:p14="http://schemas.microsoft.com/office/powerpoint/2010/main" val="25589620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18</a:t>
            </a:fld>
            <a:endParaRPr lang="en-US"/>
          </a:p>
        </p:txBody>
      </p:sp>
    </p:spTree>
    <p:extLst>
      <p:ext uri="{BB962C8B-B14F-4D97-AF65-F5344CB8AC3E}">
        <p14:creationId xmlns:p14="http://schemas.microsoft.com/office/powerpoint/2010/main" val="25589620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19</a:t>
            </a:fld>
            <a:endParaRPr lang="en-US"/>
          </a:p>
        </p:txBody>
      </p:sp>
    </p:spTree>
    <p:extLst>
      <p:ext uri="{BB962C8B-B14F-4D97-AF65-F5344CB8AC3E}">
        <p14:creationId xmlns:p14="http://schemas.microsoft.com/office/powerpoint/2010/main" val="41426000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20</a:t>
            </a:fld>
            <a:endParaRPr lang="en-US"/>
          </a:p>
        </p:txBody>
      </p:sp>
    </p:spTree>
    <p:extLst>
      <p:ext uri="{BB962C8B-B14F-4D97-AF65-F5344CB8AC3E}">
        <p14:creationId xmlns:p14="http://schemas.microsoft.com/office/powerpoint/2010/main" val="3877366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21</a:t>
            </a:fld>
            <a:endParaRPr lang="en-US"/>
          </a:p>
        </p:txBody>
      </p:sp>
    </p:spTree>
    <p:extLst>
      <p:ext uri="{BB962C8B-B14F-4D97-AF65-F5344CB8AC3E}">
        <p14:creationId xmlns:p14="http://schemas.microsoft.com/office/powerpoint/2010/main" val="37906327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22</a:t>
            </a:fld>
            <a:endParaRPr lang="en-US"/>
          </a:p>
        </p:txBody>
      </p:sp>
    </p:spTree>
    <p:extLst>
      <p:ext uri="{BB962C8B-B14F-4D97-AF65-F5344CB8AC3E}">
        <p14:creationId xmlns:p14="http://schemas.microsoft.com/office/powerpoint/2010/main" val="25302147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23</a:t>
            </a:fld>
            <a:endParaRPr lang="en-US"/>
          </a:p>
        </p:txBody>
      </p:sp>
    </p:spTree>
    <p:extLst>
      <p:ext uri="{BB962C8B-B14F-4D97-AF65-F5344CB8AC3E}">
        <p14:creationId xmlns:p14="http://schemas.microsoft.com/office/powerpoint/2010/main" val="12266164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endParaRPr lang="en-US" dirty="0"/>
          </a:p>
        </p:txBody>
      </p:sp>
      <p:sp>
        <p:nvSpPr>
          <p:cNvPr id="4" name="Slide Number Placeholder 3"/>
          <p:cNvSpPr>
            <a:spLocks noGrp="1"/>
          </p:cNvSpPr>
          <p:nvPr>
            <p:ph type="sldNum" sz="quarter" idx="10"/>
          </p:nvPr>
        </p:nvSpPr>
        <p:spPr/>
        <p:txBody>
          <a:bodyPr/>
          <a:lstStyle/>
          <a:p>
            <a:fld id="{C3EF377F-FF69-46AB-ABFD-784130B8F692}" type="slidenum">
              <a:rPr lang="en-US" smtClean="0"/>
              <a:t>24</a:t>
            </a:fld>
            <a:endParaRPr lang="en-US"/>
          </a:p>
        </p:txBody>
      </p:sp>
    </p:spTree>
    <p:extLst>
      <p:ext uri="{BB962C8B-B14F-4D97-AF65-F5344CB8AC3E}">
        <p14:creationId xmlns:p14="http://schemas.microsoft.com/office/powerpoint/2010/main" val="2802543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62FB8F8-8567-4002-B5A7-1D069E216DB5}"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670905-A6B0-446C-9047-8CB7179442E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62FB8F8-8567-4002-B5A7-1D069E216DB5}"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670905-A6B0-446C-9047-8CB7179442E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62FB8F8-8567-4002-B5A7-1D069E216DB5}"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670905-A6B0-446C-9047-8CB7179442E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62FB8F8-8567-4002-B5A7-1D069E216DB5}" type="datetimeFigureOut">
              <a:rPr lang="en-US" smtClean="0"/>
              <a:t>2/14/2019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670905-A6B0-446C-9047-8CB7179442E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62FB8F8-8567-4002-B5A7-1D069E216DB5}" type="datetimeFigureOut">
              <a:rPr lang="en-US" smtClean="0"/>
              <a:t>2/14/2019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670905-A6B0-446C-9047-8CB7179442E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62FB8F8-8567-4002-B5A7-1D069E216DB5}" type="datetimeFigureOut">
              <a:rPr lang="en-US" smtClean="0"/>
              <a:t>2/14/2019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670905-A6B0-446C-9047-8CB7179442E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2FB8F8-8567-4002-B5A7-1D069E216DB5}" type="datetimeFigureOut">
              <a:rPr lang="en-US" smtClean="0"/>
              <a:t>2/14/2019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670905-A6B0-446C-9047-8CB7179442E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62FB8F8-8567-4002-B5A7-1D069E216DB5}" type="datetimeFigureOut">
              <a:rPr lang="en-US" smtClean="0"/>
              <a:t>2/14/2019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670905-A6B0-446C-9047-8CB7179442EB}"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A62FB8F8-8567-4002-B5A7-1D069E216DB5}" type="datetimeFigureOut">
              <a:rPr lang="en-US" smtClean="0"/>
              <a:t>2/14/2019</a:t>
            </a:fld>
            <a:endParaRPr lang="en-US"/>
          </a:p>
        </p:txBody>
      </p:sp>
      <p:sp>
        <p:nvSpPr>
          <p:cNvPr id="9" name="Slide Number Placeholder 8"/>
          <p:cNvSpPr>
            <a:spLocks noGrp="1"/>
          </p:cNvSpPr>
          <p:nvPr>
            <p:ph type="sldNum" sz="quarter" idx="11"/>
          </p:nvPr>
        </p:nvSpPr>
        <p:spPr/>
        <p:txBody>
          <a:bodyPr/>
          <a:lstStyle/>
          <a:p>
            <a:fld id="{F4670905-A6B0-446C-9047-8CB7179442EB}"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62FB8F8-8567-4002-B5A7-1D069E216DB5}"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670905-A6B0-446C-9047-8CB7179442E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62FB8F8-8567-4002-B5A7-1D069E216DB5}"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670905-A6B0-446C-9047-8CB7179442E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F4670905-A6B0-446C-9047-8CB7179442EB}"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A62FB8F8-8567-4002-B5A7-1D069E216DB5}" type="datetimeFigureOut">
              <a:rPr lang="en-US" smtClean="0"/>
              <a:t>2/14/2019</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228600"/>
            <a:ext cx="8610600" cy="685800"/>
          </a:xfrm>
        </p:spPr>
        <p:txBody>
          <a:bodyPr>
            <a:normAutofit/>
          </a:bodyPr>
          <a:lstStyle/>
          <a:p>
            <a:pPr eaLnBrk="1" hangingPunct="1"/>
            <a:r>
              <a:rPr lang="en-US" sz="3200" b="1" dirty="0"/>
              <a:t>Economic Approach to Explain Inequality</a:t>
            </a:r>
          </a:p>
        </p:txBody>
      </p:sp>
      <p:sp>
        <p:nvSpPr>
          <p:cNvPr id="3075" name="Rectangle 3"/>
          <p:cNvSpPr>
            <a:spLocks noGrp="1" noChangeArrowheads="1"/>
          </p:cNvSpPr>
          <p:nvPr>
            <p:ph sz="half" idx="1"/>
          </p:nvPr>
        </p:nvSpPr>
        <p:spPr>
          <a:xfrm>
            <a:off x="0" y="1066800"/>
            <a:ext cx="4114800" cy="6477000"/>
          </a:xfrm>
        </p:spPr>
        <p:txBody>
          <a:bodyPr>
            <a:normAutofit fontScale="92500"/>
          </a:bodyPr>
          <a:lstStyle/>
          <a:p>
            <a:pPr algn="ctr" eaLnBrk="1" hangingPunct="1">
              <a:lnSpc>
                <a:spcPct val="80000"/>
              </a:lnSpc>
              <a:buFontTx/>
              <a:buNone/>
            </a:pPr>
            <a:r>
              <a:rPr lang="en-US" sz="2400" b="1" dirty="0"/>
              <a:t>Functionalist Theorists</a:t>
            </a:r>
          </a:p>
          <a:p>
            <a:pPr eaLnBrk="1" hangingPunct="1">
              <a:lnSpc>
                <a:spcPct val="80000"/>
              </a:lnSpc>
            </a:pPr>
            <a:r>
              <a:rPr lang="en-US" sz="2000" dirty="0"/>
              <a:t>Necessary for society to fill economic positions with qualified individuals.</a:t>
            </a:r>
          </a:p>
          <a:p>
            <a:pPr marL="114300" indent="0" eaLnBrk="1" hangingPunct="1">
              <a:lnSpc>
                <a:spcPct val="80000"/>
              </a:lnSpc>
              <a:buNone/>
            </a:pPr>
            <a:endParaRPr lang="en-US" sz="2000" dirty="0"/>
          </a:p>
          <a:p>
            <a:pPr eaLnBrk="1" hangingPunct="1">
              <a:lnSpc>
                <a:spcPct val="80000"/>
              </a:lnSpc>
            </a:pPr>
            <a:r>
              <a:rPr lang="en-US" sz="2000" dirty="0"/>
              <a:t>Serves the “greater good;”  natural part of the world.</a:t>
            </a:r>
          </a:p>
          <a:p>
            <a:pPr marL="114300" indent="0" eaLnBrk="1" hangingPunct="1">
              <a:lnSpc>
                <a:spcPct val="80000"/>
              </a:lnSpc>
              <a:buNone/>
            </a:pPr>
            <a:endParaRPr lang="en-US" sz="2000" dirty="0"/>
          </a:p>
          <a:p>
            <a:pPr eaLnBrk="1" hangingPunct="1">
              <a:lnSpc>
                <a:spcPct val="80000"/>
              </a:lnSpc>
            </a:pPr>
            <a:r>
              <a:rPr lang="en-US" sz="2000" dirty="0"/>
              <a:t>Schools socialize students to aspire to unequal positions through a selective reward system   (moral &amp; cognitive achievement).</a:t>
            </a:r>
          </a:p>
          <a:p>
            <a:pPr marL="114300" indent="0" eaLnBrk="1" hangingPunct="1">
              <a:lnSpc>
                <a:spcPct val="80000"/>
              </a:lnSpc>
              <a:buNone/>
            </a:pPr>
            <a:endParaRPr lang="en-US" sz="2000" dirty="0"/>
          </a:p>
          <a:p>
            <a:pPr eaLnBrk="1" hangingPunct="1">
              <a:lnSpc>
                <a:spcPct val="80000"/>
              </a:lnSpc>
            </a:pPr>
            <a:r>
              <a:rPr lang="en-US" sz="2000" dirty="0"/>
              <a:t>Unequal reward system is justified because ability is innate, so schools must gear children toward economic positions that “fit” their ability.</a:t>
            </a:r>
          </a:p>
          <a:p>
            <a:pPr eaLnBrk="1" hangingPunct="1">
              <a:lnSpc>
                <a:spcPct val="80000"/>
              </a:lnSpc>
            </a:pPr>
            <a:endParaRPr lang="en-US" sz="2000" dirty="0"/>
          </a:p>
          <a:p>
            <a:pPr eaLnBrk="1" hangingPunct="1">
              <a:lnSpc>
                <a:spcPct val="80000"/>
              </a:lnSpc>
            </a:pPr>
            <a:r>
              <a:rPr lang="en-US" sz="2000" dirty="0"/>
              <a:t>Schools help reproduce economic and class inequality across generations.</a:t>
            </a:r>
          </a:p>
        </p:txBody>
      </p:sp>
      <p:sp>
        <p:nvSpPr>
          <p:cNvPr id="3076" name="Rectangle 4"/>
          <p:cNvSpPr>
            <a:spLocks noGrp="1" noChangeArrowheads="1"/>
          </p:cNvSpPr>
          <p:nvPr>
            <p:ph sz="half" idx="2"/>
          </p:nvPr>
        </p:nvSpPr>
        <p:spPr>
          <a:xfrm>
            <a:off x="3886200" y="990600"/>
            <a:ext cx="4572000" cy="6324600"/>
          </a:xfrm>
        </p:spPr>
        <p:txBody>
          <a:bodyPr>
            <a:normAutofit fontScale="92500"/>
          </a:bodyPr>
          <a:lstStyle/>
          <a:p>
            <a:pPr marL="347663" indent="-347663" algn="ctr" eaLnBrk="1" hangingPunct="1">
              <a:lnSpc>
                <a:spcPct val="80000"/>
              </a:lnSpc>
              <a:buFontTx/>
              <a:buNone/>
            </a:pPr>
            <a:r>
              <a:rPr lang="en-US" sz="2400" b="1" dirty="0"/>
              <a:t>Conflict Theorists </a:t>
            </a:r>
            <a:endParaRPr lang="en-US" sz="2400" dirty="0"/>
          </a:p>
          <a:p>
            <a:pPr marL="347663" indent="-347663" eaLnBrk="1" hangingPunct="1">
              <a:lnSpc>
                <a:spcPct val="80000"/>
              </a:lnSpc>
            </a:pPr>
            <a:r>
              <a:rPr lang="en-US" sz="2100" dirty="0"/>
              <a:t>Serves the interests of those who benefit the most (those w/ status and power)</a:t>
            </a:r>
          </a:p>
          <a:p>
            <a:pPr marL="0" indent="0" eaLnBrk="1" hangingPunct="1">
              <a:lnSpc>
                <a:spcPct val="80000"/>
              </a:lnSpc>
              <a:buNone/>
            </a:pPr>
            <a:endParaRPr lang="en-US" sz="2100" dirty="0"/>
          </a:p>
          <a:p>
            <a:pPr marL="347663" indent="-347663" eaLnBrk="1" hangingPunct="1">
              <a:lnSpc>
                <a:spcPct val="80000"/>
              </a:lnSpc>
            </a:pPr>
            <a:r>
              <a:rPr lang="en-US" sz="2100" dirty="0"/>
              <a:t>Reward system in schools is justified by the façade of the meritocratic ideology</a:t>
            </a:r>
          </a:p>
          <a:p>
            <a:pPr marL="347663" indent="-347663" eaLnBrk="1" hangingPunct="1">
              <a:lnSpc>
                <a:spcPct val="80000"/>
              </a:lnSpc>
            </a:pPr>
            <a:endParaRPr lang="en-US" sz="2100" dirty="0"/>
          </a:p>
          <a:p>
            <a:pPr marL="347663" indent="-347663" eaLnBrk="1" hangingPunct="1">
              <a:lnSpc>
                <a:spcPct val="80000"/>
              </a:lnSpc>
            </a:pPr>
            <a:r>
              <a:rPr lang="en-US" sz="2100" dirty="0"/>
              <a:t>Non-cognitive aspect of achievement and rewards are often more important than the cognitive. </a:t>
            </a:r>
          </a:p>
          <a:p>
            <a:pPr marL="0" indent="0" eaLnBrk="1" hangingPunct="1">
              <a:lnSpc>
                <a:spcPct val="80000"/>
              </a:lnSpc>
              <a:buNone/>
            </a:pPr>
            <a:endParaRPr lang="en-US" sz="2100" dirty="0"/>
          </a:p>
          <a:p>
            <a:pPr marL="347663" indent="-347663" eaLnBrk="1" hangingPunct="1">
              <a:lnSpc>
                <a:spcPct val="80000"/>
              </a:lnSpc>
            </a:pPr>
            <a:r>
              <a:rPr lang="en-US" sz="2100" dirty="0"/>
              <a:t>Intelligence, knowledge, and skills alone don’t determine how teachers reward students; beliefs about students’ futures based on their economic background. </a:t>
            </a:r>
          </a:p>
          <a:p>
            <a:pPr marL="0" indent="0" eaLnBrk="1" hangingPunct="1">
              <a:lnSpc>
                <a:spcPct val="80000"/>
              </a:lnSpc>
              <a:buNone/>
            </a:pPr>
            <a:endParaRPr lang="en-US" sz="2100" dirty="0"/>
          </a:p>
          <a:p>
            <a:pPr marL="347663" indent="-347663" eaLnBrk="1" hangingPunct="1">
              <a:lnSpc>
                <a:spcPct val="80000"/>
              </a:lnSpc>
            </a:pPr>
            <a:r>
              <a:rPr lang="en-US" sz="2100" dirty="0"/>
              <a:t>Schools socialize students by mirroring hierarchical workplace relationships.</a:t>
            </a:r>
          </a:p>
          <a:p>
            <a:pPr marL="0" indent="0" eaLnBrk="1" hangingPunct="1">
              <a:lnSpc>
                <a:spcPct val="80000"/>
              </a:lnSpc>
              <a:buNone/>
            </a:pPr>
            <a:endParaRPr lang="en-US" sz="2100" dirty="0"/>
          </a:p>
          <a:p>
            <a:pPr marL="347663" indent="-347663" eaLnBrk="1" hangingPunct="1">
              <a:lnSpc>
                <a:spcPct val="80000"/>
              </a:lnSpc>
            </a:pPr>
            <a:r>
              <a:rPr lang="en-US" sz="2100" dirty="0"/>
              <a:t>Schools help reproduce economic and class inequality across generations. </a:t>
            </a:r>
          </a:p>
        </p:txBody>
      </p:sp>
    </p:spTree>
    <p:extLst>
      <p:ext uri="{BB962C8B-B14F-4D97-AF65-F5344CB8AC3E}">
        <p14:creationId xmlns:p14="http://schemas.microsoft.com/office/powerpoint/2010/main" val="3333333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762165230"/>
              </p:ext>
            </p:extLst>
          </p:nvPr>
        </p:nvGraphicFramePr>
        <p:xfrm>
          <a:off x="304800" y="838200"/>
          <a:ext cx="7772400" cy="556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15443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Grp="1" noChangeArrowheads="1"/>
          </p:cNvSpPr>
          <p:nvPr>
            <p:ph type="title"/>
          </p:nvPr>
        </p:nvSpPr>
        <p:spPr>
          <a:xfrm>
            <a:off x="304800" y="152400"/>
            <a:ext cx="7772400" cy="1295400"/>
          </a:xfrm>
        </p:spPr>
        <p:txBody>
          <a:bodyPr/>
          <a:lstStyle/>
          <a:p>
            <a:pPr algn="ctr"/>
            <a:r>
              <a:rPr lang="en-US" sz="3200" b="1" dirty="0"/>
              <a:t>Weaknesses in both functionalist theory and conflict theory</a:t>
            </a:r>
          </a:p>
        </p:txBody>
      </p:sp>
      <p:sp>
        <p:nvSpPr>
          <p:cNvPr id="7173" name="Rectangle 5"/>
          <p:cNvSpPr>
            <a:spLocks noGrp="1" noChangeArrowheads="1"/>
          </p:cNvSpPr>
          <p:nvPr>
            <p:ph idx="1"/>
          </p:nvPr>
        </p:nvSpPr>
        <p:spPr>
          <a:xfrm>
            <a:off x="228600" y="1905000"/>
            <a:ext cx="8001000" cy="4724400"/>
          </a:xfrm>
        </p:spPr>
        <p:txBody>
          <a:bodyPr>
            <a:normAutofit/>
          </a:bodyPr>
          <a:lstStyle/>
          <a:p>
            <a:pPr>
              <a:lnSpc>
                <a:spcPct val="90000"/>
              </a:lnSpc>
            </a:pPr>
            <a:r>
              <a:rPr lang="en-US" sz="2400" dirty="0"/>
              <a:t>Overly deterministic about the influence of economic structures on peoples’ lives and on the causes of inequality. What about gender/sexuality, race/ethnicity, culture, language, immigration status?</a:t>
            </a:r>
          </a:p>
          <a:p>
            <a:pPr>
              <a:lnSpc>
                <a:spcPct val="90000"/>
              </a:lnSpc>
            </a:pPr>
            <a:endParaRPr lang="en-US" sz="2400" dirty="0"/>
          </a:p>
          <a:p>
            <a:pPr>
              <a:lnSpc>
                <a:spcPct val="90000"/>
              </a:lnSpc>
            </a:pPr>
            <a:r>
              <a:rPr lang="en-US" sz="2400" dirty="0"/>
              <a:t>Both theories portray individuals as passive in shaping their lives. Only dominant groups or high status groups have power to influence their lives? Not true.</a:t>
            </a:r>
          </a:p>
          <a:p>
            <a:pPr>
              <a:lnSpc>
                <a:spcPct val="90000"/>
              </a:lnSpc>
              <a:buNone/>
            </a:pPr>
            <a:r>
              <a:rPr lang="en-US" sz="2400" dirty="0"/>
              <a:t> </a:t>
            </a:r>
          </a:p>
          <a:p>
            <a:pPr>
              <a:lnSpc>
                <a:spcPct val="90000"/>
              </a:lnSpc>
            </a:pPr>
            <a:r>
              <a:rPr lang="en-US" sz="2400" dirty="0"/>
              <a:t>Free will or human agency seems impossible under the weight of societal structures (e.g., generational transmission of inequality in schools and in society)</a:t>
            </a:r>
          </a:p>
          <a:p>
            <a:pPr>
              <a:lnSpc>
                <a:spcPct val="90000"/>
              </a:lnSpc>
            </a:pPr>
            <a:endParaRPr lang="en-US" sz="2400" dirty="0"/>
          </a:p>
          <a:p>
            <a:pPr>
              <a:lnSpc>
                <a:spcPct val="90000"/>
              </a:lnSpc>
            </a:pPr>
            <a:endParaRPr lang="en-US" sz="2400" dirty="0"/>
          </a:p>
          <a:p>
            <a:pPr>
              <a:lnSpc>
                <a:spcPct val="90000"/>
              </a:lnSpc>
            </a:pPr>
            <a:endParaRPr lang="en-US" sz="2400" dirty="0"/>
          </a:p>
          <a:p>
            <a:pPr marL="0" indent="0">
              <a:buNone/>
            </a:pPr>
            <a:endParaRPr lang="en-US" dirty="0"/>
          </a:p>
        </p:txBody>
      </p:sp>
    </p:spTree>
    <p:extLst>
      <p:ext uri="{BB962C8B-B14F-4D97-AF65-F5344CB8AC3E}">
        <p14:creationId xmlns:p14="http://schemas.microsoft.com/office/powerpoint/2010/main" val="697749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28600"/>
            <a:ext cx="8001000" cy="1219200"/>
          </a:xfrm>
        </p:spPr>
        <p:txBody>
          <a:bodyPr>
            <a:noAutofit/>
          </a:bodyPr>
          <a:lstStyle/>
          <a:p>
            <a:r>
              <a:rPr lang="en-US" sz="3200" dirty="0">
                <a:latin typeface="Arial Black" pitchFamily="34" charset="0"/>
              </a:rPr>
              <a:t>A Cultural Approach to Explaining Inequality in Schools and in Society</a:t>
            </a:r>
            <a:endParaRPr lang="en-US" sz="3200" dirty="0"/>
          </a:p>
        </p:txBody>
      </p:sp>
      <p:sp>
        <p:nvSpPr>
          <p:cNvPr id="2" name="Content Placeholder 1"/>
          <p:cNvSpPr>
            <a:spLocks noGrp="1"/>
          </p:cNvSpPr>
          <p:nvPr>
            <p:ph idx="1"/>
          </p:nvPr>
        </p:nvSpPr>
        <p:spPr>
          <a:xfrm>
            <a:off x="304800" y="1752600"/>
            <a:ext cx="7848600" cy="4648200"/>
          </a:xfrm>
        </p:spPr>
        <p:txBody>
          <a:bodyPr/>
          <a:lstStyle/>
          <a:p>
            <a:r>
              <a:rPr lang="en-US" sz="3000" dirty="0"/>
              <a:t>An economic approach narrowly looks at the ways inequality in the economy is mirrored in schools </a:t>
            </a:r>
            <a:r>
              <a:rPr lang="en-US" sz="3000" b="1" dirty="0"/>
              <a:t>(</a:t>
            </a:r>
            <a:r>
              <a:rPr lang="en-US" sz="3000" b="1" dirty="0">
                <a:solidFill>
                  <a:schemeClr val="tx2"/>
                </a:solidFill>
              </a:rPr>
              <a:t>social reproduction</a:t>
            </a:r>
            <a:r>
              <a:rPr lang="en-US" sz="3000" b="1" dirty="0"/>
              <a:t>)</a:t>
            </a:r>
            <a:endParaRPr lang="en-US" sz="3000" dirty="0"/>
          </a:p>
          <a:p>
            <a:endParaRPr lang="en-US" sz="3000" dirty="0"/>
          </a:p>
          <a:p>
            <a:r>
              <a:rPr lang="en-US" sz="3000" dirty="0"/>
              <a:t>A cultural approach looks more broadly at the way schools mirror the culture of dominant class groups (</a:t>
            </a:r>
            <a:r>
              <a:rPr lang="en-US" sz="3000" b="1" dirty="0">
                <a:solidFill>
                  <a:schemeClr val="tx2"/>
                </a:solidFill>
              </a:rPr>
              <a:t>cultural reproduction</a:t>
            </a:r>
            <a:r>
              <a:rPr lang="en-US" sz="3000" dirty="0">
                <a:solidFill>
                  <a:schemeClr val="tx2"/>
                </a:solidFill>
              </a:rPr>
              <a:t> </a:t>
            </a:r>
            <a:r>
              <a:rPr lang="en-US" sz="3000" dirty="0"/>
              <a:t>). </a:t>
            </a:r>
          </a:p>
          <a:p>
            <a:endParaRPr lang="en-US" dirty="0"/>
          </a:p>
        </p:txBody>
      </p:sp>
    </p:spTree>
    <p:extLst>
      <p:ext uri="{BB962C8B-B14F-4D97-AF65-F5344CB8AC3E}">
        <p14:creationId xmlns:p14="http://schemas.microsoft.com/office/powerpoint/2010/main" val="3814021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379213580"/>
              </p:ext>
            </p:extLst>
          </p:nvPr>
        </p:nvGraphicFramePr>
        <p:xfrm>
          <a:off x="457200" y="936486"/>
          <a:ext cx="6781800" cy="56167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838200" y="228600"/>
            <a:ext cx="6553200" cy="707886"/>
          </a:xfrm>
          <a:prstGeom prst="rect">
            <a:avLst/>
          </a:prstGeom>
          <a:noFill/>
        </p:spPr>
        <p:txBody>
          <a:bodyPr wrap="square" rtlCol="0">
            <a:spAutoFit/>
          </a:bodyPr>
          <a:lstStyle/>
          <a:p>
            <a:r>
              <a:rPr lang="en-US" sz="4000" dirty="0"/>
              <a:t>Structure – Culture - Agency</a:t>
            </a:r>
          </a:p>
        </p:txBody>
      </p:sp>
    </p:spTree>
    <p:extLst>
      <p:ext uri="{BB962C8B-B14F-4D97-AF65-F5344CB8AC3E}">
        <p14:creationId xmlns:p14="http://schemas.microsoft.com/office/powerpoint/2010/main" val="1988669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81000" y="304800"/>
            <a:ext cx="8458200" cy="1219200"/>
          </a:xfrm>
        </p:spPr>
        <p:txBody>
          <a:bodyPr>
            <a:normAutofit/>
          </a:bodyPr>
          <a:lstStyle/>
          <a:p>
            <a:pPr algn="l" eaLnBrk="1" hangingPunct="1"/>
            <a:r>
              <a:rPr lang="en-US" sz="3600" dirty="0">
                <a:latin typeface="Arial Black" pitchFamily="34" charset="0"/>
              </a:rPr>
              <a:t>Pierre </a:t>
            </a:r>
            <a:r>
              <a:rPr lang="en-US" sz="3600" dirty="0" err="1">
                <a:latin typeface="Arial Black" pitchFamily="34" charset="0"/>
              </a:rPr>
              <a:t>Bourdieu</a:t>
            </a:r>
            <a:r>
              <a:rPr lang="en-US" sz="3600" dirty="0">
                <a:latin typeface="Arial Black" pitchFamily="34" charset="0"/>
              </a:rPr>
              <a:t> </a:t>
            </a:r>
            <a:br>
              <a:rPr lang="en-US" sz="3600" dirty="0">
                <a:latin typeface="Arial Black" pitchFamily="34" charset="0"/>
              </a:rPr>
            </a:br>
            <a:r>
              <a:rPr lang="en-US" sz="3600" dirty="0">
                <a:latin typeface="Arial Black" pitchFamily="34" charset="0"/>
              </a:rPr>
              <a:t>Cultural Reproduction Theory</a:t>
            </a:r>
          </a:p>
        </p:txBody>
      </p:sp>
      <p:sp>
        <p:nvSpPr>
          <p:cNvPr id="6147" name="Rectangle 3"/>
          <p:cNvSpPr>
            <a:spLocks noGrp="1" noChangeArrowheads="1"/>
          </p:cNvSpPr>
          <p:nvPr>
            <p:ph idx="1"/>
          </p:nvPr>
        </p:nvSpPr>
        <p:spPr>
          <a:xfrm>
            <a:off x="228600" y="1981200"/>
            <a:ext cx="8077200" cy="4724400"/>
          </a:xfrm>
        </p:spPr>
        <p:txBody>
          <a:bodyPr>
            <a:noAutofit/>
          </a:bodyPr>
          <a:lstStyle/>
          <a:p>
            <a:r>
              <a:rPr lang="en-US" sz="2400" dirty="0"/>
              <a:t>Bourdieu is also concerned about economic inequality in society</a:t>
            </a:r>
          </a:p>
          <a:p>
            <a:pPr marL="114300" indent="0">
              <a:buNone/>
            </a:pPr>
            <a:endParaRPr lang="en-US" sz="2400" dirty="0"/>
          </a:p>
          <a:p>
            <a:r>
              <a:rPr lang="en-US" sz="2400" dirty="0"/>
              <a:t>The concept of culture, and not social class, is more comprehensive in helping us understand the relationship between inequality in schools and inequality in society. </a:t>
            </a:r>
          </a:p>
          <a:p>
            <a:pPr marL="114300" indent="0">
              <a:buNone/>
            </a:pPr>
            <a:endParaRPr lang="en-US" sz="2400" dirty="0"/>
          </a:p>
          <a:p>
            <a:r>
              <a:rPr lang="en-US" sz="2400" dirty="0"/>
              <a:t>Social class groups have distinct cultures that are passed down through generations. </a:t>
            </a:r>
          </a:p>
        </p:txBody>
      </p:sp>
    </p:spTree>
    <p:extLst>
      <p:ext uri="{BB962C8B-B14F-4D97-AF65-F5344CB8AC3E}">
        <p14:creationId xmlns:p14="http://schemas.microsoft.com/office/powerpoint/2010/main" val="2292892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81000" y="304800"/>
            <a:ext cx="8458200" cy="1219200"/>
          </a:xfrm>
        </p:spPr>
        <p:txBody>
          <a:bodyPr>
            <a:normAutofit/>
          </a:bodyPr>
          <a:lstStyle/>
          <a:p>
            <a:pPr algn="l" eaLnBrk="1" hangingPunct="1"/>
            <a:r>
              <a:rPr lang="en-US" sz="3600" dirty="0">
                <a:latin typeface="Arial Black" pitchFamily="34" charset="0"/>
              </a:rPr>
              <a:t>Pierre </a:t>
            </a:r>
            <a:r>
              <a:rPr lang="en-US" sz="3600" dirty="0" err="1">
                <a:latin typeface="Arial Black" pitchFamily="34" charset="0"/>
              </a:rPr>
              <a:t>Bourdieu</a:t>
            </a:r>
            <a:r>
              <a:rPr lang="en-US" sz="3600" dirty="0">
                <a:latin typeface="Arial Black" pitchFamily="34" charset="0"/>
              </a:rPr>
              <a:t> </a:t>
            </a:r>
            <a:br>
              <a:rPr lang="en-US" sz="3600" dirty="0">
                <a:latin typeface="Arial Black" pitchFamily="34" charset="0"/>
              </a:rPr>
            </a:br>
            <a:r>
              <a:rPr lang="en-US" sz="3600" dirty="0">
                <a:latin typeface="Arial Black" pitchFamily="34" charset="0"/>
              </a:rPr>
              <a:t>Cultural Reproduction Theory</a:t>
            </a:r>
          </a:p>
        </p:txBody>
      </p:sp>
      <p:sp>
        <p:nvSpPr>
          <p:cNvPr id="6147" name="Rectangle 3"/>
          <p:cNvSpPr>
            <a:spLocks noGrp="1" noChangeArrowheads="1"/>
          </p:cNvSpPr>
          <p:nvPr>
            <p:ph idx="1"/>
          </p:nvPr>
        </p:nvSpPr>
        <p:spPr>
          <a:xfrm>
            <a:off x="304800" y="1828800"/>
            <a:ext cx="7848600" cy="4876800"/>
          </a:xfrm>
        </p:spPr>
        <p:txBody>
          <a:bodyPr>
            <a:normAutofit/>
          </a:bodyPr>
          <a:lstStyle/>
          <a:p>
            <a:r>
              <a:rPr lang="en-US" sz="2400" b="1" dirty="0"/>
              <a:t>How do schools exercise power?  </a:t>
            </a:r>
            <a:r>
              <a:rPr lang="en-US" sz="2400" dirty="0"/>
              <a:t>By promoting the values, beliefs, attitudes and preferences of the dominant (i.e., high status) groups in society.</a:t>
            </a:r>
          </a:p>
          <a:p>
            <a:pPr marL="114300" indent="0">
              <a:buNone/>
            </a:pPr>
            <a:endParaRPr lang="en-US" sz="2400" dirty="0"/>
          </a:p>
          <a:p>
            <a:pPr>
              <a:lnSpc>
                <a:spcPct val="80000"/>
              </a:lnSpc>
            </a:pPr>
            <a:r>
              <a:rPr lang="en-US" sz="2400" dirty="0"/>
              <a:t>The culture of middle class and upper class families is mirrored in the culture of schools. Schools reinforce values, attitudes, preferences, and beliefs that are dominant in middle and upper classes. (</a:t>
            </a:r>
            <a:r>
              <a:rPr lang="en-US" sz="2400" dirty="0" err="1"/>
              <a:t>Lareau</a:t>
            </a:r>
            <a:r>
              <a:rPr lang="en-US" sz="2400" dirty="0"/>
              <a:t> and Wilcox readings)</a:t>
            </a:r>
          </a:p>
          <a:p>
            <a:pPr marL="114300" indent="0">
              <a:buNone/>
            </a:pPr>
            <a:endParaRPr lang="en-US" sz="2400" dirty="0"/>
          </a:p>
          <a:p>
            <a:r>
              <a:rPr lang="en-US" sz="2400" dirty="0"/>
              <a:t>Similar to conflict theorists, American ideas about individual merit mask the power that schools exercise (individuals are blamed for failure and </a:t>
            </a:r>
            <a:r>
              <a:rPr lang="en-US" sz="2400" u="sng" dirty="0"/>
              <a:t>not</a:t>
            </a:r>
            <a:r>
              <a:rPr lang="en-US" sz="2400" dirty="0"/>
              <a:t> schools)</a:t>
            </a:r>
          </a:p>
        </p:txBody>
      </p:sp>
    </p:spTree>
    <p:extLst>
      <p:ext uri="{BB962C8B-B14F-4D97-AF65-F5344CB8AC3E}">
        <p14:creationId xmlns:p14="http://schemas.microsoft.com/office/powerpoint/2010/main" val="1748304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81000"/>
            <a:ext cx="8229600" cy="1066800"/>
          </a:xfrm>
        </p:spPr>
        <p:txBody>
          <a:bodyPr>
            <a:noAutofit/>
          </a:bodyPr>
          <a:lstStyle/>
          <a:p>
            <a:pPr algn="l"/>
            <a:r>
              <a:rPr lang="en-US" sz="3600" dirty="0">
                <a:latin typeface="Arial Black" pitchFamily="34" charset="0"/>
              </a:rPr>
              <a:t>Pierre </a:t>
            </a:r>
            <a:r>
              <a:rPr lang="en-US" sz="3600" dirty="0" err="1">
                <a:latin typeface="Arial Black" pitchFamily="34" charset="0"/>
              </a:rPr>
              <a:t>Bourdieu</a:t>
            </a:r>
            <a:r>
              <a:rPr lang="en-US" sz="3600" dirty="0">
                <a:latin typeface="Arial Black" pitchFamily="34" charset="0"/>
              </a:rPr>
              <a:t> </a:t>
            </a:r>
            <a:br>
              <a:rPr lang="en-US" sz="3600" dirty="0">
                <a:latin typeface="Arial Black" pitchFamily="34" charset="0"/>
              </a:rPr>
            </a:br>
            <a:r>
              <a:rPr lang="en-US" sz="3600" dirty="0">
                <a:latin typeface="Arial Black" pitchFamily="34" charset="0"/>
              </a:rPr>
              <a:t>Cultural Reproduction Theory</a:t>
            </a:r>
            <a:endParaRPr lang="en-US" sz="3600" dirty="0"/>
          </a:p>
        </p:txBody>
      </p:sp>
      <p:sp>
        <p:nvSpPr>
          <p:cNvPr id="2" name="Content Placeholder 1"/>
          <p:cNvSpPr>
            <a:spLocks noGrp="1"/>
          </p:cNvSpPr>
          <p:nvPr>
            <p:ph idx="1"/>
          </p:nvPr>
        </p:nvSpPr>
        <p:spPr>
          <a:xfrm>
            <a:off x="228600" y="1752600"/>
            <a:ext cx="8077200" cy="4876800"/>
          </a:xfrm>
        </p:spPr>
        <p:txBody>
          <a:bodyPr>
            <a:normAutofit lnSpcReduction="10000"/>
          </a:bodyPr>
          <a:lstStyle/>
          <a:p>
            <a:pPr>
              <a:lnSpc>
                <a:spcPct val="80000"/>
              </a:lnSpc>
              <a:buNone/>
            </a:pPr>
            <a:endParaRPr lang="en-US" sz="2400" dirty="0"/>
          </a:p>
          <a:p>
            <a:pPr>
              <a:lnSpc>
                <a:spcPct val="80000"/>
              </a:lnSpc>
            </a:pPr>
            <a:r>
              <a:rPr lang="en-US" sz="2400" dirty="0"/>
              <a:t>“Capital” metaphor illustrates how schools privilege middle/upper class culture and devalue the cultures of working class and poor groups.</a:t>
            </a:r>
          </a:p>
          <a:p>
            <a:pPr marL="114300" indent="0">
              <a:lnSpc>
                <a:spcPct val="80000"/>
              </a:lnSpc>
              <a:buNone/>
            </a:pPr>
            <a:endParaRPr lang="en-US" sz="2400" dirty="0"/>
          </a:p>
          <a:p>
            <a:pPr>
              <a:lnSpc>
                <a:spcPct val="80000"/>
              </a:lnSpc>
            </a:pPr>
            <a:r>
              <a:rPr lang="en-US" sz="2400" dirty="0"/>
              <a:t>Capital is currency; it can be exchanged or traded. Successfully activating (or spending) one’s capital brings “social profits.” </a:t>
            </a:r>
          </a:p>
          <a:p>
            <a:pPr marL="114300" indent="0">
              <a:lnSpc>
                <a:spcPct val="80000"/>
              </a:lnSpc>
              <a:buNone/>
            </a:pPr>
            <a:endParaRPr lang="en-US" sz="2400" dirty="0"/>
          </a:p>
          <a:p>
            <a:pPr>
              <a:lnSpc>
                <a:spcPct val="80000"/>
              </a:lnSpc>
            </a:pPr>
            <a:r>
              <a:rPr lang="en-US" sz="2400" dirty="0"/>
              <a:t>School programs, rules, policies, curriculum, instruction, relationships and rewards reflect dominant or high status cultural capital.</a:t>
            </a:r>
          </a:p>
          <a:p>
            <a:pPr>
              <a:lnSpc>
                <a:spcPct val="80000"/>
              </a:lnSpc>
            </a:pPr>
            <a:endParaRPr lang="en-US" sz="2400" dirty="0"/>
          </a:p>
          <a:p>
            <a:pPr>
              <a:lnSpc>
                <a:spcPct val="80000"/>
              </a:lnSpc>
            </a:pPr>
            <a:r>
              <a:rPr lang="en-US" sz="2400" dirty="0"/>
              <a:t>It’s not differences in natural ability that rank individuals from various class backgrounds, it’s cultural differences with dominant cultural capital ranked highest. </a:t>
            </a:r>
          </a:p>
          <a:p>
            <a:pPr>
              <a:lnSpc>
                <a:spcPct val="80000"/>
              </a:lnSpc>
            </a:pPr>
            <a:endParaRPr lang="en-US" sz="2400" dirty="0"/>
          </a:p>
          <a:p>
            <a:pPr>
              <a:lnSpc>
                <a:spcPct val="80000"/>
              </a:lnSpc>
            </a:pPr>
            <a:endParaRPr lang="en-US" sz="2400" dirty="0"/>
          </a:p>
          <a:p>
            <a:pPr>
              <a:lnSpc>
                <a:spcPct val="80000"/>
              </a:lnSpc>
            </a:pPr>
            <a:endParaRPr lang="en-US" sz="2400" dirty="0"/>
          </a:p>
          <a:p>
            <a:pPr>
              <a:lnSpc>
                <a:spcPct val="80000"/>
              </a:lnSpc>
            </a:pPr>
            <a:endParaRPr lang="en-US" sz="2400" dirty="0"/>
          </a:p>
        </p:txBody>
      </p:sp>
    </p:spTree>
    <p:extLst>
      <p:ext uri="{BB962C8B-B14F-4D97-AF65-F5344CB8AC3E}">
        <p14:creationId xmlns:p14="http://schemas.microsoft.com/office/powerpoint/2010/main" val="3086048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04800"/>
            <a:ext cx="8229600" cy="990600"/>
          </a:xfrm>
        </p:spPr>
        <p:txBody>
          <a:bodyPr>
            <a:noAutofit/>
          </a:bodyPr>
          <a:lstStyle/>
          <a:p>
            <a:pPr algn="l"/>
            <a:r>
              <a:rPr lang="en-US" sz="3600" dirty="0" err="1">
                <a:latin typeface="Arial Black" pitchFamily="34" charset="0"/>
              </a:rPr>
              <a:t>Bourdieu’s</a:t>
            </a:r>
            <a:r>
              <a:rPr lang="en-US" sz="3600" dirty="0">
                <a:latin typeface="Arial Black" pitchFamily="34" charset="0"/>
              </a:rPr>
              <a:t> concept of “capital”</a:t>
            </a:r>
          </a:p>
        </p:txBody>
      </p:sp>
      <p:sp>
        <p:nvSpPr>
          <p:cNvPr id="2" name="Content Placeholder 1"/>
          <p:cNvSpPr>
            <a:spLocks noGrp="1"/>
          </p:cNvSpPr>
          <p:nvPr>
            <p:ph idx="1"/>
          </p:nvPr>
        </p:nvSpPr>
        <p:spPr>
          <a:xfrm>
            <a:off x="304800" y="1295400"/>
            <a:ext cx="7848600" cy="5181600"/>
          </a:xfrm>
        </p:spPr>
        <p:txBody>
          <a:bodyPr>
            <a:normAutofit fontScale="92500"/>
          </a:bodyPr>
          <a:lstStyle/>
          <a:p>
            <a:pPr marL="114300" indent="0">
              <a:buNone/>
            </a:pPr>
            <a:r>
              <a:rPr lang="en-US" sz="2800" dirty="0"/>
              <a:t>Capital offers advantage; it can be used to advance in life – financially, educationally, socially.</a:t>
            </a:r>
          </a:p>
          <a:p>
            <a:pPr marL="114300" indent="0">
              <a:buNone/>
            </a:pPr>
            <a:endParaRPr lang="en-US" sz="1800" dirty="0"/>
          </a:p>
          <a:p>
            <a:pPr marL="463550" indent="-231775"/>
            <a:r>
              <a:rPr lang="en-US" sz="2800" u="sng" dirty="0"/>
              <a:t>Economic Capital</a:t>
            </a:r>
            <a:r>
              <a:rPr lang="en-US" sz="2800" dirty="0"/>
              <a:t> – income, property, financial assets</a:t>
            </a:r>
          </a:p>
          <a:p>
            <a:pPr marL="463550" indent="-231775">
              <a:lnSpc>
                <a:spcPct val="40000"/>
              </a:lnSpc>
            </a:pPr>
            <a:endParaRPr lang="en-US" sz="2800" dirty="0"/>
          </a:p>
          <a:p>
            <a:pPr marL="463550" indent="-231775"/>
            <a:r>
              <a:rPr lang="en-US" sz="2800" u="sng" dirty="0"/>
              <a:t>Social Capital</a:t>
            </a:r>
            <a:r>
              <a:rPr lang="en-US" sz="2800" dirty="0"/>
              <a:t> – social contacts, social connections and social networks</a:t>
            </a:r>
          </a:p>
          <a:p>
            <a:pPr marL="463550" indent="-231775">
              <a:lnSpc>
                <a:spcPct val="40000"/>
              </a:lnSpc>
            </a:pPr>
            <a:endParaRPr lang="en-US" sz="2800" dirty="0"/>
          </a:p>
          <a:p>
            <a:pPr marL="463550" indent="-231775">
              <a:lnSpc>
                <a:spcPct val="0"/>
              </a:lnSpc>
            </a:pPr>
            <a:endParaRPr lang="en-US" sz="2800" dirty="0"/>
          </a:p>
          <a:p>
            <a:pPr marL="463550" lvl="0" indent="-231775"/>
            <a:r>
              <a:rPr lang="en-US" sz="2800" u="sng" dirty="0"/>
              <a:t>Cultural Capital</a:t>
            </a:r>
            <a:r>
              <a:rPr lang="en-US" sz="2800" dirty="0"/>
              <a:t> (Lamont &amp; </a:t>
            </a:r>
            <a:r>
              <a:rPr lang="en-US" sz="2800" dirty="0" err="1"/>
              <a:t>Lareau</a:t>
            </a:r>
            <a:r>
              <a:rPr lang="en-US" sz="2800" dirty="0"/>
              <a:t> reading) – institutionalized, i.e., widely shared , high status cultural signals (attitudes, preferences, formal knowledge, behaviors, goods, and credentials) used for social and cultural exclusion</a:t>
            </a:r>
          </a:p>
        </p:txBody>
      </p:sp>
    </p:spTree>
    <p:extLst>
      <p:ext uri="{BB962C8B-B14F-4D97-AF65-F5344CB8AC3E}">
        <p14:creationId xmlns:p14="http://schemas.microsoft.com/office/powerpoint/2010/main" val="1659907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371600"/>
            <a:ext cx="8229600" cy="5334000"/>
          </a:xfrm>
        </p:spPr>
        <p:txBody>
          <a:bodyPr>
            <a:noAutofit/>
          </a:bodyPr>
          <a:lstStyle/>
          <a:p>
            <a:r>
              <a:rPr lang="en-US" sz="2300" dirty="0"/>
              <a:t>Family socialization/upbringing pass on cultural capital to children</a:t>
            </a:r>
          </a:p>
          <a:p>
            <a:endParaRPr lang="en-US" sz="1600" dirty="0"/>
          </a:p>
          <a:p>
            <a:r>
              <a:rPr lang="en-US" sz="2300" dirty="0"/>
              <a:t>Cultural capital are embodied in us, imprinted on us as “ways of being”</a:t>
            </a:r>
          </a:p>
          <a:p>
            <a:pPr marL="114300" indent="0">
              <a:buNone/>
            </a:pPr>
            <a:endParaRPr lang="en-US" sz="1600" dirty="0"/>
          </a:p>
          <a:p>
            <a:r>
              <a:rPr lang="en-US" sz="2300" b="1" dirty="0"/>
              <a:t>Knowledge</a:t>
            </a:r>
            <a:r>
              <a:rPr lang="en-US" sz="2300" dirty="0"/>
              <a:t> –  formal and informal information</a:t>
            </a:r>
          </a:p>
          <a:p>
            <a:pPr marL="114300" indent="0">
              <a:buNone/>
            </a:pPr>
            <a:r>
              <a:rPr lang="en-US" sz="2300" dirty="0"/>
              <a:t>		beliefs, attitudes, values</a:t>
            </a:r>
          </a:p>
          <a:p>
            <a:pPr marL="114300" indent="0">
              <a:buNone/>
            </a:pPr>
            <a:r>
              <a:rPr lang="en-US" sz="2300" dirty="0"/>
              <a:t>		credentials (symbols of knowledge)</a:t>
            </a:r>
          </a:p>
          <a:p>
            <a:pPr marL="114300" indent="0">
              <a:buNone/>
            </a:pPr>
            <a:r>
              <a:rPr lang="en-US" sz="2300" dirty="0"/>
              <a:t>		widely valued information (e.g., opportunities)</a:t>
            </a:r>
          </a:p>
          <a:p>
            <a:r>
              <a:rPr lang="en-US" sz="2300" b="1" dirty="0"/>
              <a:t>Behavior</a:t>
            </a:r>
            <a:r>
              <a:rPr lang="en-US" sz="2300" dirty="0"/>
              <a:t> - ways of talking, walking, eating, gesturing, interacting</a:t>
            </a:r>
          </a:p>
          <a:p>
            <a:r>
              <a:rPr lang="en-US" sz="2300" b="1" dirty="0"/>
              <a:t>Tastes</a:t>
            </a:r>
            <a:r>
              <a:rPr lang="en-US" sz="2300" dirty="0"/>
              <a:t> – hobbies, interests, forms of self-expression (e.g., art, 		music, film, museums, books, theatre, material 		goods, technology, etc.)</a:t>
            </a:r>
          </a:p>
        </p:txBody>
      </p:sp>
      <p:sp>
        <p:nvSpPr>
          <p:cNvPr id="4" name="TextBox 3"/>
          <p:cNvSpPr txBox="1"/>
          <p:nvPr/>
        </p:nvSpPr>
        <p:spPr>
          <a:xfrm>
            <a:off x="381000" y="228600"/>
            <a:ext cx="7696200" cy="954107"/>
          </a:xfrm>
          <a:prstGeom prst="rect">
            <a:avLst/>
          </a:prstGeom>
          <a:noFill/>
        </p:spPr>
        <p:txBody>
          <a:bodyPr wrap="square" rtlCol="0">
            <a:spAutoFit/>
          </a:bodyPr>
          <a:lstStyle/>
          <a:p>
            <a:r>
              <a:rPr lang="en-US" sz="2800" dirty="0">
                <a:solidFill>
                  <a:schemeClr val="tx2"/>
                </a:solidFill>
                <a:latin typeface="Arial Black" pitchFamily="34" charset="0"/>
              </a:rPr>
              <a:t>Cultural Capital in Dominant/High Status Groups</a:t>
            </a:r>
          </a:p>
        </p:txBody>
      </p:sp>
    </p:spTree>
    <p:extLst>
      <p:ext uri="{BB962C8B-B14F-4D97-AF65-F5344CB8AC3E}">
        <p14:creationId xmlns:p14="http://schemas.microsoft.com/office/powerpoint/2010/main" val="2110922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848600" cy="1189038"/>
          </a:xfrm>
        </p:spPr>
        <p:txBody>
          <a:bodyPr/>
          <a:lstStyle/>
          <a:p>
            <a:r>
              <a:rPr lang="en-US" sz="3600" dirty="0"/>
              <a:t>Examples of Cultural Capital - Concerted Cultivation in Middle Class Families</a:t>
            </a:r>
          </a:p>
        </p:txBody>
      </p:sp>
      <p:sp>
        <p:nvSpPr>
          <p:cNvPr id="3" name="Content Placeholder 2"/>
          <p:cNvSpPr>
            <a:spLocks noGrp="1"/>
          </p:cNvSpPr>
          <p:nvPr>
            <p:ph idx="1"/>
          </p:nvPr>
        </p:nvSpPr>
        <p:spPr>
          <a:xfrm>
            <a:off x="457200" y="1752600"/>
            <a:ext cx="7391400" cy="4876800"/>
          </a:xfrm>
        </p:spPr>
        <p:txBody>
          <a:bodyPr>
            <a:normAutofit/>
          </a:bodyPr>
          <a:lstStyle/>
          <a:p>
            <a:r>
              <a:rPr lang="en-US" sz="2800" dirty="0"/>
              <a:t>Stacey Marshall </a:t>
            </a:r>
          </a:p>
          <a:p>
            <a:pPr marL="114300" indent="0">
              <a:buNone/>
            </a:pPr>
            <a:endParaRPr lang="en-US" sz="2400" dirty="0"/>
          </a:p>
          <a:p>
            <a:pPr marL="4763" indent="0">
              <a:buNone/>
            </a:pPr>
            <a:r>
              <a:rPr lang="en-US" sz="2400" dirty="0"/>
              <a:t>“Ms. Marshall is a conscious role model for Stacey, deliberately teaching her daughter strategies for managing organizational matters. Although it is hard  to know how much Stacey absorbs her mother’s lessons in how to deal effectively with people in positions of power in organizations, or how much she might draw on those lessons in the future, exposure to such learning as a child has the potential to be a tremendous lifelong asset.” </a:t>
            </a:r>
          </a:p>
        </p:txBody>
      </p:sp>
    </p:spTree>
    <p:extLst>
      <p:ext uri="{BB962C8B-B14F-4D97-AF65-F5344CB8AC3E}">
        <p14:creationId xmlns:p14="http://schemas.microsoft.com/office/powerpoint/2010/main" val="2296051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848600" cy="1189038"/>
          </a:xfrm>
        </p:spPr>
        <p:txBody>
          <a:bodyPr/>
          <a:lstStyle/>
          <a:p>
            <a:r>
              <a:rPr lang="en-US" sz="3600" dirty="0"/>
              <a:t>Examples of Cultural Capital - Concerted Cultivation in Middle Class Families</a:t>
            </a:r>
          </a:p>
        </p:txBody>
      </p:sp>
      <p:sp>
        <p:nvSpPr>
          <p:cNvPr id="3" name="Content Placeholder 2"/>
          <p:cNvSpPr>
            <a:spLocks noGrp="1"/>
          </p:cNvSpPr>
          <p:nvPr>
            <p:ph idx="1"/>
          </p:nvPr>
        </p:nvSpPr>
        <p:spPr>
          <a:xfrm>
            <a:off x="381000" y="1752600"/>
            <a:ext cx="7467600" cy="4876800"/>
          </a:xfrm>
        </p:spPr>
        <p:txBody>
          <a:bodyPr>
            <a:normAutofit/>
          </a:bodyPr>
          <a:lstStyle/>
          <a:p>
            <a:pPr marL="114300" indent="0">
              <a:buNone/>
            </a:pPr>
            <a:r>
              <a:rPr lang="en-US" sz="2600" dirty="0"/>
              <a:t>Learning social skills and cultural knowledge:</a:t>
            </a:r>
          </a:p>
          <a:p>
            <a:endParaRPr lang="en-US" sz="2400" dirty="0"/>
          </a:p>
          <a:p>
            <a:r>
              <a:rPr lang="en-US" sz="2400" dirty="0"/>
              <a:t>When Stacey’s gymnastics instructor is critical of her, Stacey’s mom coaches her on what kind of behavior and comments are appropriate from the instructor, and she encourages Stacey to respond directly to the instructor.</a:t>
            </a:r>
          </a:p>
          <a:p>
            <a:pPr marL="114300" indent="0">
              <a:buNone/>
            </a:pPr>
            <a:endParaRPr lang="en-US" sz="2400" dirty="0"/>
          </a:p>
          <a:p>
            <a:r>
              <a:rPr lang="en-US" sz="2400" dirty="0"/>
              <a:t>Stacey learns that she has a right to expect certain treatment by her coaches, even though they are authority figures. She also learns that she has choices, and she does not have to accept unfair treatment.</a:t>
            </a:r>
          </a:p>
        </p:txBody>
      </p:sp>
    </p:spTree>
    <p:extLst>
      <p:ext uri="{BB962C8B-B14F-4D97-AF65-F5344CB8AC3E}">
        <p14:creationId xmlns:p14="http://schemas.microsoft.com/office/powerpoint/2010/main" val="1509515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848600" cy="1189038"/>
          </a:xfrm>
        </p:spPr>
        <p:txBody>
          <a:bodyPr/>
          <a:lstStyle/>
          <a:p>
            <a:r>
              <a:rPr lang="en-US" sz="3600" dirty="0"/>
              <a:t>Examples of Cultural Capital - Concerted Cultivation in Middle Class Families</a:t>
            </a:r>
          </a:p>
        </p:txBody>
      </p:sp>
      <p:sp>
        <p:nvSpPr>
          <p:cNvPr id="3" name="Content Placeholder 2"/>
          <p:cNvSpPr>
            <a:spLocks noGrp="1"/>
          </p:cNvSpPr>
          <p:nvPr>
            <p:ph idx="1"/>
          </p:nvPr>
        </p:nvSpPr>
        <p:spPr>
          <a:xfrm>
            <a:off x="228600" y="1752600"/>
            <a:ext cx="7924800" cy="4876800"/>
          </a:xfrm>
        </p:spPr>
        <p:txBody>
          <a:bodyPr>
            <a:normAutofit fontScale="92500" lnSpcReduction="20000"/>
          </a:bodyPr>
          <a:lstStyle/>
          <a:p>
            <a:pPr marL="114300" indent="0">
              <a:buNone/>
            </a:pPr>
            <a:r>
              <a:rPr lang="en-US" sz="2800" dirty="0"/>
              <a:t>Learning social skills and cultural knowledge:</a:t>
            </a:r>
          </a:p>
          <a:p>
            <a:pPr marL="114300" indent="0">
              <a:buNone/>
            </a:pPr>
            <a:endParaRPr lang="en-US" sz="2600" dirty="0"/>
          </a:p>
          <a:p>
            <a:r>
              <a:rPr lang="en-US" sz="2600" dirty="0"/>
              <a:t>Stacey accompanied her mom as she looked for the right gymnastics program and learned the criteria to evaluate programs and a specific vocabulary to express her opinion. </a:t>
            </a:r>
          </a:p>
          <a:p>
            <a:endParaRPr lang="en-US" sz="2400" dirty="0"/>
          </a:p>
          <a:p>
            <a:r>
              <a:rPr lang="en-US" sz="2600" dirty="0"/>
              <a:t>Stacey (at 10 years old)  says, “It saves like six feet of where it is now, so it’s in closer…So that way they can pull out the rest of the floor…We’re </a:t>
            </a:r>
            <a:r>
              <a:rPr lang="en-US" sz="2600" dirty="0" err="1"/>
              <a:t>gonna</a:t>
            </a:r>
            <a:r>
              <a:rPr lang="en-US" sz="2600" dirty="0"/>
              <a:t> end up having a longer vaulting runway…”</a:t>
            </a:r>
          </a:p>
          <a:p>
            <a:endParaRPr lang="en-US" sz="2400" dirty="0"/>
          </a:p>
          <a:p>
            <a:r>
              <a:rPr lang="en-US" sz="2600" dirty="0"/>
              <a:t>Stacey meets with the coach of the program and easily describes her skill level. She confidently interacts with adults and expects to have her opinion considered.</a:t>
            </a:r>
          </a:p>
          <a:p>
            <a:endParaRPr lang="en-US" sz="2400" dirty="0"/>
          </a:p>
        </p:txBody>
      </p:sp>
    </p:spTree>
    <p:extLst>
      <p:ext uri="{BB962C8B-B14F-4D97-AF65-F5344CB8AC3E}">
        <p14:creationId xmlns:p14="http://schemas.microsoft.com/office/powerpoint/2010/main" val="3004817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868362"/>
          </a:xfrm>
        </p:spPr>
        <p:txBody>
          <a:bodyPr/>
          <a:lstStyle/>
          <a:p>
            <a:r>
              <a:rPr lang="en-US" sz="3600" dirty="0"/>
              <a:t>Successfully Activating Cultural Capital</a:t>
            </a:r>
          </a:p>
        </p:txBody>
      </p:sp>
      <p:sp>
        <p:nvSpPr>
          <p:cNvPr id="3" name="Content Placeholder 2"/>
          <p:cNvSpPr>
            <a:spLocks noGrp="1"/>
          </p:cNvSpPr>
          <p:nvPr>
            <p:ph idx="1"/>
          </p:nvPr>
        </p:nvSpPr>
        <p:spPr>
          <a:xfrm>
            <a:off x="304800" y="1371600"/>
            <a:ext cx="7848600" cy="5257800"/>
          </a:xfrm>
        </p:spPr>
        <p:txBody>
          <a:bodyPr>
            <a:normAutofit/>
          </a:bodyPr>
          <a:lstStyle/>
          <a:p>
            <a:r>
              <a:rPr lang="en-US" sz="2400" dirty="0"/>
              <a:t>Middle-class parents in the </a:t>
            </a:r>
            <a:r>
              <a:rPr lang="en-US" sz="2400" dirty="0" err="1"/>
              <a:t>Lareau</a:t>
            </a:r>
            <a:r>
              <a:rPr lang="en-US" sz="2400" dirty="0"/>
              <a:t> book “routinely scanned the horizon for opportunities to activate their cultural and social capital on behalf of their children.”</a:t>
            </a:r>
          </a:p>
          <a:p>
            <a:pPr marL="114300" indent="0">
              <a:buNone/>
            </a:pPr>
            <a:endParaRPr lang="en-US" sz="2400" dirty="0"/>
          </a:p>
          <a:p>
            <a:r>
              <a:rPr lang="en-US" sz="2400" dirty="0"/>
              <a:t>Access to the best teachers and best programs gave middle-class children immediate advantages. The long-term advantages include lifelong skills for negotiating with professionals in institutions in self-beneficial ways.   </a:t>
            </a:r>
          </a:p>
          <a:p>
            <a:endParaRPr lang="en-US" sz="2400" dirty="0"/>
          </a:p>
          <a:p>
            <a:r>
              <a:rPr lang="en-US" sz="2400" dirty="0"/>
              <a:t>Due to Ms. Marshall’s intervening, researching, and criticizing, Stacey was enrolled in a gifted program, advanced-beginner gymnastics class with extra support, and the best gymnastic and horseback riding camps.  </a:t>
            </a:r>
          </a:p>
          <a:p>
            <a:pPr marL="114300" indent="0">
              <a:buNone/>
            </a:pPr>
            <a:endParaRPr lang="en-US" sz="2400" dirty="0"/>
          </a:p>
          <a:p>
            <a:endParaRPr lang="en-US" dirty="0"/>
          </a:p>
        </p:txBody>
      </p:sp>
    </p:spTree>
    <p:extLst>
      <p:ext uri="{BB962C8B-B14F-4D97-AF65-F5344CB8AC3E}">
        <p14:creationId xmlns:p14="http://schemas.microsoft.com/office/powerpoint/2010/main" val="706239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848600" cy="1189038"/>
          </a:xfrm>
        </p:spPr>
        <p:txBody>
          <a:bodyPr/>
          <a:lstStyle/>
          <a:p>
            <a:r>
              <a:rPr lang="en-US" sz="3600" dirty="0"/>
              <a:t>Melanie </a:t>
            </a:r>
            <a:r>
              <a:rPr lang="en-US" sz="3600" dirty="0" err="1"/>
              <a:t>Handlon</a:t>
            </a:r>
            <a:r>
              <a:rPr lang="en-US" sz="3600" dirty="0"/>
              <a:t> - concerted cultivation gone awry</a:t>
            </a:r>
          </a:p>
        </p:txBody>
      </p:sp>
      <p:sp>
        <p:nvSpPr>
          <p:cNvPr id="3" name="Content Placeholder 2"/>
          <p:cNvSpPr>
            <a:spLocks noGrp="1"/>
          </p:cNvSpPr>
          <p:nvPr>
            <p:ph idx="1"/>
          </p:nvPr>
        </p:nvSpPr>
        <p:spPr>
          <a:xfrm>
            <a:off x="228600" y="1752600"/>
            <a:ext cx="7924800" cy="4876800"/>
          </a:xfrm>
        </p:spPr>
        <p:txBody>
          <a:bodyPr>
            <a:normAutofit lnSpcReduction="10000"/>
          </a:bodyPr>
          <a:lstStyle/>
          <a:p>
            <a:r>
              <a:rPr lang="en-US" sz="2400" dirty="0"/>
              <a:t>Melanie </a:t>
            </a:r>
            <a:r>
              <a:rPr lang="en-US" sz="2400" dirty="0" err="1"/>
              <a:t>Handlon</a:t>
            </a:r>
            <a:r>
              <a:rPr lang="en-US" sz="2400" dirty="0"/>
              <a:t> – frequently sick and misses school; ongoing academic problems </a:t>
            </a:r>
          </a:p>
          <a:p>
            <a:endParaRPr lang="en-US" sz="2400" dirty="0"/>
          </a:p>
          <a:p>
            <a:r>
              <a:rPr lang="en-US" sz="2400" dirty="0"/>
              <a:t> Melanie’s mom was not as good at activating her capital to get advantages for her daughter.</a:t>
            </a:r>
          </a:p>
          <a:p>
            <a:endParaRPr lang="en-US" sz="2400" dirty="0"/>
          </a:p>
          <a:p>
            <a:r>
              <a:rPr lang="en-US" sz="2400" dirty="0" err="1"/>
              <a:t>Melani’e</a:t>
            </a:r>
            <a:r>
              <a:rPr lang="en-US" sz="2400" dirty="0"/>
              <a:t> s mom uses her social capital through parent networks and Girl Scout networks to help her decide what demands she’s entitled to place on the teachers. </a:t>
            </a:r>
          </a:p>
          <a:p>
            <a:endParaRPr lang="en-US" sz="2400" dirty="0"/>
          </a:p>
          <a:p>
            <a:r>
              <a:rPr lang="en-US" sz="2400" dirty="0"/>
              <a:t>Teachers perceived the problems to be the mom and that Melanie needed testing for a learning disability.</a:t>
            </a:r>
          </a:p>
          <a:p>
            <a:endParaRPr lang="en-US" sz="2400" dirty="0"/>
          </a:p>
        </p:txBody>
      </p:sp>
    </p:spTree>
    <p:extLst>
      <p:ext uri="{BB962C8B-B14F-4D97-AF65-F5344CB8AC3E}">
        <p14:creationId xmlns:p14="http://schemas.microsoft.com/office/powerpoint/2010/main" val="1796169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620000" cy="1189038"/>
          </a:xfrm>
        </p:spPr>
        <p:txBody>
          <a:bodyPr/>
          <a:lstStyle/>
          <a:p>
            <a:r>
              <a:rPr lang="en-US" sz="4000" dirty="0"/>
              <a:t>Lacking middle-class cultural capital has educational consequences</a:t>
            </a:r>
          </a:p>
        </p:txBody>
      </p:sp>
      <p:sp>
        <p:nvSpPr>
          <p:cNvPr id="3" name="Content Placeholder 2"/>
          <p:cNvSpPr>
            <a:spLocks noGrp="1"/>
          </p:cNvSpPr>
          <p:nvPr>
            <p:ph idx="1"/>
          </p:nvPr>
        </p:nvSpPr>
        <p:spPr>
          <a:xfrm>
            <a:off x="457200" y="1828800"/>
            <a:ext cx="7620000" cy="4572000"/>
          </a:xfrm>
        </p:spPr>
        <p:txBody>
          <a:bodyPr/>
          <a:lstStyle/>
          <a:p>
            <a:pPr marL="114300" indent="0">
              <a:buNone/>
            </a:pPr>
            <a:r>
              <a:rPr lang="en-US" sz="2600" dirty="0"/>
              <a:t>Wendy Driver – underdeveloped language skills could lead to literacy challenges and learning delays.</a:t>
            </a:r>
          </a:p>
          <a:p>
            <a:pPr marL="114300" indent="0">
              <a:buNone/>
            </a:pPr>
            <a:r>
              <a:rPr lang="en-US" dirty="0"/>
              <a:t> </a:t>
            </a:r>
            <a:endParaRPr lang="en-US" sz="2400" dirty="0"/>
          </a:p>
          <a:p>
            <a:pPr marL="114300" indent="0">
              <a:buNone/>
            </a:pPr>
            <a:r>
              <a:rPr lang="en-US" sz="2400" dirty="0"/>
              <a:t>	“Wendy’s teachers uniformly praise her mother as 	‘supportive’ and describe her as ‘very loving,’ but 	they are disappointed in Ms. Driver’s failure to take 	a more active, interventionist role in Wendy’s 	education, especially given the formidable nature of 	her daughter’s learning problems. From Ms. Driver’s 	perspective, however, being actively supportive 	means doing whatever the teachers tell her to do.” </a:t>
            </a:r>
          </a:p>
        </p:txBody>
      </p:sp>
    </p:spTree>
    <p:extLst>
      <p:ext uri="{BB962C8B-B14F-4D97-AF65-F5344CB8AC3E}">
        <p14:creationId xmlns:p14="http://schemas.microsoft.com/office/powerpoint/2010/main" val="4133701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838200"/>
            <a:ext cx="7620000" cy="5562600"/>
          </a:xfrm>
        </p:spPr>
        <p:txBody>
          <a:bodyPr>
            <a:normAutofit/>
          </a:bodyPr>
          <a:lstStyle/>
          <a:p>
            <a:pPr marL="114300" indent="0">
              <a:buNone/>
            </a:pPr>
            <a:r>
              <a:rPr lang="en-US" sz="2600" dirty="0"/>
              <a:t>Wendy’s teachers blamed her mom for not being more actively involved in monitoring her education. </a:t>
            </a:r>
          </a:p>
          <a:p>
            <a:endParaRPr lang="en-US" sz="2400" dirty="0"/>
          </a:p>
          <a:p>
            <a:pPr marL="114300" indent="0">
              <a:buNone/>
            </a:pPr>
            <a:r>
              <a:rPr lang="en-US" sz="2400" dirty="0"/>
              <a:t>	“Mr. Tier, Wendy’s fourth-grade teacher, expresses 	outrage that she has made it to fourth grade without 	knowing how to read. He urges Ms. Driver to be 	more demanding with him and other school 	personnel, telling Ms. Driver in a parent-teacher 	conference: ‘If our roles were reversed – I’d be 	beating me on the head.’”</a:t>
            </a:r>
          </a:p>
          <a:p>
            <a:pPr marL="114300" indent="0">
              <a:buNone/>
            </a:pPr>
            <a:endParaRPr lang="en-US" sz="2400" dirty="0"/>
          </a:p>
        </p:txBody>
      </p:sp>
    </p:spTree>
    <p:extLst>
      <p:ext uri="{BB962C8B-B14F-4D97-AF65-F5344CB8AC3E}">
        <p14:creationId xmlns:p14="http://schemas.microsoft.com/office/powerpoint/2010/main" val="3868716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838200"/>
            <a:ext cx="7620000" cy="5562600"/>
          </a:xfrm>
        </p:spPr>
        <p:txBody>
          <a:bodyPr>
            <a:normAutofit/>
          </a:bodyPr>
          <a:lstStyle/>
          <a:p>
            <a:pPr marL="114300" indent="0">
              <a:buNone/>
            </a:pPr>
            <a:r>
              <a:rPr lang="en-US" sz="2600" dirty="0"/>
              <a:t>Wendy’s mom is lost on what to do and feels she has no choice but to do what the school tells her to do. </a:t>
            </a:r>
          </a:p>
          <a:p>
            <a:endParaRPr lang="en-US" sz="2400" dirty="0"/>
          </a:p>
          <a:p>
            <a:pPr marL="114300" indent="0">
              <a:buNone/>
            </a:pPr>
            <a:r>
              <a:rPr lang="en-US" sz="2400" dirty="0"/>
              <a:t>	“I wouldn’t even know where to start going. On the 	radio there was something for children having 	problems reading and this and that, call. And I 	suggested it to a couple different people, and they 	were like wait a second, it’s only to get you there 	and you’ll end up paying an arm and leg. So I said to 	my mom, ‘No, I’m going to wait until the first report 	card and go up and talk to them up there.’”</a:t>
            </a:r>
          </a:p>
        </p:txBody>
      </p:sp>
    </p:spTree>
    <p:extLst>
      <p:ext uri="{BB962C8B-B14F-4D97-AF65-F5344CB8AC3E}">
        <p14:creationId xmlns:p14="http://schemas.microsoft.com/office/powerpoint/2010/main" val="703480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676400"/>
            <a:ext cx="7696200" cy="5181600"/>
          </a:xfrm>
        </p:spPr>
        <p:txBody>
          <a:bodyPr>
            <a:normAutofit fontScale="92500" lnSpcReduction="20000"/>
          </a:bodyPr>
          <a:lstStyle/>
          <a:p>
            <a:pPr marL="114300" indent="0">
              <a:buNone/>
            </a:pPr>
            <a:r>
              <a:rPr lang="en-US" sz="2800" dirty="0"/>
              <a:t>Billy </a:t>
            </a:r>
            <a:r>
              <a:rPr lang="en-US" sz="2800" dirty="0" err="1"/>
              <a:t>Yanelli</a:t>
            </a:r>
            <a:r>
              <a:rPr lang="en-US" sz="2800" dirty="0"/>
              <a:t> – Good student (“B” average) but a behavior problem in class. He uses physical force rather than reasoning and negotiating to solve conflicts with peers.</a:t>
            </a:r>
          </a:p>
          <a:p>
            <a:pPr marL="114300" indent="0">
              <a:buNone/>
            </a:pPr>
            <a:endParaRPr lang="en-US" sz="2400" dirty="0"/>
          </a:p>
          <a:p>
            <a:pPr marL="114300" indent="0">
              <a:buNone/>
            </a:pPr>
            <a:r>
              <a:rPr lang="en-US" sz="2400" dirty="0"/>
              <a:t>	</a:t>
            </a:r>
            <a:r>
              <a:rPr lang="en-US" sz="2600" dirty="0"/>
              <a:t>“Ms. </a:t>
            </a:r>
            <a:r>
              <a:rPr lang="en-US" sz="2600" dirty="0" err="1"/>
              <a:t>Yanelli</a:t>
            </a:r>
            <a:r>
              <a:rPr lang="en-US" sz="2600" dirty="0"/>
              <a:t> felt her lower social status, as she 	expressed after a parent-teacher conference with 	Mr. Tier, Billy’s fourth-grade teacher: ‘I wanted to 	ask why he pulls Billy’s hair. Why does he pick up 	Billy’s book and throw it across the classroom and 	say, ‘You’re too slow…’ I didn’t get to talk about the 	things that I wanted to talk about…I’m not very 	professional. I can’t use the words I want to use. Just 	because they are professional doesn’t mean that 	they are so smart.’”</a:t>
            </a:r>
          </a:p>
          <a:p>
            <a:endParaRPr lang="en-US" sz="2400" dirty="0"/>
          </a:p>
        </p:txBody>
      </p:sp>
      <p:sp>
        <p:nvSpPr>
          <p:cNvPr id="2" name="TextBox 1"/>
          <p:cNvSpPr txBox="1"/>
          <p:nvPr/>
        </p:nvSpPr>
        <p:spPr>
          <a:xfrm>
            <a:off x="381000" y="152400"/>
            <a:ext cx="7848600" cy="1261884"/>
          </a:xfrm>
          <a:prstGeom prst="rect">
            <a:avLst/>
          </a:prstGeom>
          <a:noFill/>
        </p:spPr>
        <p:txBody>
          <a:bodyPr wrap="square" rtlCol="0">
            <a:spAutoFit/>
          </a:bodyPr>
          <a:lstStyle/>
          <a:p>
            <a:r>
              <a:rPr lang="en-US" sz="3800" spc="-100" dirty="0">
                <a:solidFill>
                  <a:srgbClr val="37302A"/>
                </a:solidFill>
                <a:latin typeface="Cambria"/>
              </a:rPr>
              <a:t>Lacking middle-class cultural capital has educational consequences</a:t>
            </a:r>
            <a:endParaRPr lang="en-US" sz="3800" dirty="0"/>
          </a:p>
        </p:txBody>
      </p:sp>
    </p:spTree>
    <p:extLst>
      <p:ext uri="{BB962C8B-B14F-4D97-AF65-F5344CB8AC3E}">
        <p14:creationId xmlns:p14="http://schemas.microsoft.com/office/powerpoint/2010/main" val="40705086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620000" cy="1143000"/>
          </a:xfrm>
        </p:spPr>
        <p:txBody>
          <a:bodyPr/>
          <a:lstStyle/>
          <a:p>
            <a:r>
              <a:rPr lang="en-US" sz="4000" dirty="0" err="1"/>
              <a:t>Lareau’s</a:t>
            </a:r>
            <a:r>
              <a:rPr lang="en-US" sz="4000" dirty="0"/>
              <a:t> Implications For Families and Schools</a:t>
            </a:r>
          </a:p>
        </p:txBody>
      </p:sp>
      <p:sp>
        <p:nvSpPr>
          <p:cNvPr id="3" name="Content Placeholder 2"/>
          <p:cNvSpPr>
            <a:spLocks noGrp="1"/>
          </p:cNvSpPr>
          <p:nvPr>
            <p:ph idx="1"/>
          </p:nvPr>
        </p:nvSpPr>
        <p:spPr>
          <a:xfrm>
            <a:off x="381000" y="2209800"/>
            <a:ext cx="7696200" cy="4191000"/>
          </a:xfrm>
        </p:spPr>
        <p:txBody>
          <a:bodyPr>
            <a:normAutofit lnSpcReduction="10000"/>
          </a:bodyPr>
          <a:lstStyle/>
          <a:p>
            <a:r>
              <a:rPr lang="en-US" sz="2800" dirty="0"/>
              <a:t>Middle/upper class families need to slow down on the </a:t>
            </a:r>
            <a:r>
              <a:rPr lang="en-US" sz="2800" u="sng" dirty="0"/>
              <a:t>Race to Nowhere </a:t>
            </a:r>
          </a:p>
          <a:p>
            <a:pPr marL="114300" indent="0">
              <a:buNone/>
            </a:pPr>
            <a:endParaRPr lang="en-US" sz="2800" dirty="0"/>
          </a:p>
          <a:p>
            <a:r>
              <a:rPr lang="en-US" sz="2800" dirty="0"/>
              <a:t>Students need interventions that give them an institutional advantage </a:t>
            </a:r>
          </a:p>
          <a:p>
            <a:endParaRPr lang="en-US" sz="2800" dirty="0"/>
          </a:p>
          <a:p>
            <a:r>
              <a:rPr lang="en-US" sz="2800" dirty="0"/>
              <a:t>Working class and poor families need schools to offer educational programs to teach the cultural capital valued in education</a:t>
            </a:r>
          </a:p>
          <a:p>
            <a:endParaRPr lang="en-US" sz="2800" dirty="0"/>
          </a:p>
        </p:txBody>
      </p:sp>
    </p:spTree>
    <p:extLst>
      <p:ext uri="{BB962C8B-B14F-4D97-AF65-F5344CB8AC3E}">
        <p14:creationId xmlns:p14="http://schemas.microsoft.com/office/powerpoint/2010/main" val="16239202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001000" cy="1143000"/>
          </a:xfrm>
        </p:spPr>
        <p:txBody>
          <a:bodyPr/>
          <a:lstStyle/>
          <a:p>
            <a:r>
              <a:rPr lang="en-US" sz="3600" b="1" dirty="0"/>
              <a:t>Non-Dominant Groups’ Cultural Capital</a:t>
            </a:r>
          </a:p>
        </p:txBody>
      </p:sp>
      <p:sp>
        <p:nvSpPr>
          <p:cNvPr id="3" name="Content Placeholder 2"/>
          <p:cNvSpPr>
            <a:spLocks noGrp="1"/>
          </p:cNvSpPr>
          <p:nvPr>
            <p:ph idx="1"/>
          </p:nvPr>
        </p:nvSpPr>
        <p:spPr>
          <a:xfrm>
            <a:off x="304800" y="1447800"/>
            <a:ext cx="7924800" cy="5181600"/>
          </a:xfrm>
        </p:spPr>
        <p:txBody>
          <a:bodyPr>
            <a:normAutofit lnSpcReduction="10000"/>
          </a:bodyPr>
          <a:lstStyle/>
          <a:p>
            <a:r>
              <a:rPr lang="en-US" dirty="0"/>
              <a:t>Recall Functionalists’ ideas about the inner conflict youth from working class and low-income backgrounds experience as they climb educational and economic ladders.</a:t>
            </a:r>
          </a:p>
          <a:p>
            <a:pPr marL="114300" indent="0">
              <a:buNone/>
            </a:pPr>
            <a:endParaRPr lang="en-US" dirty="0"/>
          </a:p>
          <a:p>
            <a:r>
              <a:rPr lang="en-US" dirty="0"/>
              <a:t>Research and scholarship on using the concept of cultural capital to challenge Functionalist views that devalue, dismiss and overlook the positive assets of working class and low-income groups. </a:t>
            </a:r>
          </a:p>
          <a:p>
            <a:endParaRPr lang="en-US" dirty="0"/>
          </a:p>
          <a:p>
            <a:r>
              <a:rPr lang="en-US" dirty="0"/>
              <a:t>There are many cases where students who are not middle/upper class acquire cultural capital that schools value and reward.</a:t>
            </a:r>
          </a:p>
          <a:p>
            <a:pPr marL="114300" indent="0">
              <a:buNone/>
            </a:pPr>
            <a:endParaRPr lang="en-US" dirty="0"/>
          </a:p>
          <a:p>
            <a:r>
              <a:rPr lang="en-US" b="1" dirty="0"/>
              <a:t>All groups possess important cultural capital.  The trick is to get schools to use non-dominant groups’ cultural capital as assets in the classroom. </a:t>
            </a:r>
          </a:p>
        </p:txBody>
      </p:sp>
    </p:spTree>
    <p:extLst>
      <p:ext uri="{BB962C8B-B14F-4D97-AF65-F5344CB8AC3E}">
        <p14:creationId xmlns:p14="http://schemas.microsoft.com/office/powerpoint/2010/main" val="15105704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The concept of cultural capital helps us understand…</a:t>
            </a:r>
          </a:p>
        </p:txBody>
      </p:sp>
      <p:sp>
        <p:nvSpPr>
          <p:cNvPr id="3" name="Content Placeholder 2"/>
          <p:cNvSpPr>
            <a:spLocks noGrp="1"/>
          </p:cNvSpPr>
          <p:nvPr>
            <p:ph idx="1"/>
          </p:nvPr>
        </p:nvSpPr>
        <p:spPr>
          <a:xfrm>
            <a:off x="457200" y="1981200"/>
            <a:ext cx="7620000" cy="4419600"/>
          </a:xfrm>
        </p:spPr>
        <p:txBody>
          <a:bodyPr/>
          <a:lstStyle/>
          <a:p>
            <a:r>
              <a:rPr lang="en-US" sz="2800" dirty="0"/>
              <a:t>Cultural capital shows how inequality can be perpetuated through beliefs and perceptions  about what counts as valid or legitimate knowledge, whose knowledge is more valuable, and what forms of expressing knowledge are judged as best. </a:t>
            </a:r>
          </a:p>
        </p:txBody>
      </p:sp>
    </p:spTree>
    <p:extLst>
      <p:ext uri="{BB962C8B-B14F-4D97-AF65-F5344CB8AC3E}">
        <p14:creationId xmlns:p14="http://schemas.microsoft.com/office/powerpoint/2010/main" val="600293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TV Episode of “Seinfeld” </a:t>
            </a:r>
          </a:p>
        </p:txBody>
      </p:sp>
      <p:sp>
        <p:nvSpPr>
          <p:cNvPr id="3" name="Content Placeholder 2"/>
          <p:cNvSpPr>
            <a:spLocks noGrp="1"/>
          </p:cNvSpPr>
          <p:nvPr>
            <p:ph idx="1"/>
          </p:nvPr>
        </p:nvSpPr>
        <p:spPr>
          <a:xfrm>
            <a:off x="457200" y="1981200"/>
            <a:ext cx="7620000" cy="4419600"/>
          </a:xfrm>
        </p:spPr>
        <p:txBody>
          <a:bodyPr/>
          <a:lstStyle/>
          <a:p>
            <a:pPr marL="114300" indent="0">
              <a:buNone/>
            </a:pPr>
            <a:r>
              <a:rPr lang="en-US" sz="2800" dirty="0"/>
              <a:t>An example of the way society and ideas about  “proper etiquette” are shaped by high status groups </a:t>
            </a:r>
          </a:p>
          <a:p>
            <a:pPr marL="114300" indent="0">
              <a:buNone/>
            </a:pPr>
            <a:endParaRPr lang="en-US" sz="2800" dirty="0"/>
          </a:p>
          <a:p>
            <a:pPr marL="114300" indent="0">
              <a:buNone/>
            </a:pPr>
            <a:endParaRPr lang="en-US" sz="2800" dirty="0"/>
          </a:p>
          <a:p>
            <a:pPr marL="114300" indent="0">
              <a:buNone/>
            </a:pPr>
            <a:r>
              <a:rPr lang="en-US" sz="2800" dirty="0"/>
              <a:t>https://www.youtube.com/watch?v=UxB-H6f3crY&amp;feature=youtu.be</a:t>
            </a:r>
          </a:p>
        </p:txBody>
      </p:sp>
    </p:spTree>
    <p:extLst>
      <p:ext uri="{BB962C8B-B14F-4D97-AF65-F5344CB8AC3E}">
        <p14:creationId xmlns:p14="http://schemas.microsoft.com/office/powerpoint/2010/main" val="11022025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828800"/>
            <a:ext cx="8229600" cy="4876800"/>
          </a:xfrm>
        </p:spPr>
        <p:txBody>
          <a:bodyPr>
            <a:noAutofit/>
          </a:bodyPr>
          <a:lstStyle/>
          <a:p>
            <a:pPr marL="114300" indent="0">
              <a:buNone/>
            </a:pPr>
            <a:endParaRPr lang="en-US" sz="2400" dirty="0"/>
          </a:p>
          <a:p>
            <a:pPr marL="114300" indent="0">
              <a:buNone/>
            </a:pPr>
            <a:endParaRPr lang="en-US" sz="2400" dirty="0"/>
          </a:p>
          <a:p>
            <a:pPr marL="114300" indent="0">
              <a:buNone/>
            </a:pPr>
            <a:endParaRPr lang="en-US" sz="2400" dirty="0"/>
          </a:p>
          <a:p>
            <a:pPr marL="114300" indent="0">
              <a:buNone/>
            </a:pPr>
            <a:r>
              <a:rPr lang="en-US" sz="2400" dirty="0"/>
              <a:t>https://www.nytimes.com/2015/04/12/education/edlife/first-generation-students-unite.html?_r=0</a:t>
            </a:r>
          </a:p>
        </p:txBody>
      </p:sp>
      <p:sp>
        <p:nvSpPr>
          <p:cNvPr id="4" name="TextBox 3"/>
          <p:cNvSpPr txBox="1"/>
          <p:nvPr/>
        </p:nvSpPr>
        <p:spPr>
          <a:xfrm>
            <a:off x="304800" y="417493"/>
            <a:ext cx="7696200" cy="1200329"/>
          </a:xfrm>
          <a:prstGeom prst="rect">
            <a:avLst/>
          </a:prstGeom>
          <a:noFill/>
        </p:spPr>
        <p:txBody>
          <a:bodyPr wrap="square" rtlCol="0">
            <a:spAutoFit/>
          </a:bodyPr>
          <a:lstStyle/>
          <a:p>
            <a:r>
              <a:rPr lang="en-US" sz="3600" dirty="0">
                <a:solidFill>
                  <a:schemeClr val="tx2"/>
                </a:solidFill>
                <a:latin typeface="Arial Black" pitchFamily="34" charset="0"/>
              </a:rPr>
              <a:t>First Gen Students Navigating the Ivy League</a:t>
            </a:r>
          </a:p>
        </p:txBody>
      </p:sp>
    </p:spTree>
    <p:extLst>
      <p:ext uri="{BB962C8B-B14F-4D97-AF65-F5344CB8AC3E}">
        <p14:creationId xmlns:p14="http://schemas.microsoft.com/office/powerpoint/2010/main" val="4894666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3956</TotalTime>
  <Words>1615</Words>
  <Application>Microsoft Office PowerPoint</Application>
  <PresentationFormat>On-screen Show (4:3)</PresentationFormat>
  <Paragraphs>181</Paragraphs>
  <Slides>24</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Arial Black</vt:lpstr>
      <vt:lpstr>Calibri</vt:lpstr>
      <vt:lpstr>Cambria</vt:lpstr>
      <vt:lpstr>Adjacency</vt:lpstr>
      <vt:lpstr>Economic Approach to Explain Inequality</vt:lpstr>
      <vt:lpstr>PowerPoint Presentation</vt:lpstr>
      <vt:lpstr>Weaknesses in both functionalist theory and conflict theory</vt:lpstr>
      <vt:lpstr>A Cultural Approach to Explaining Inequality in Schools and in Society</vt:lpstr>
      <vt:lpstr>PowerPoint Presentation</vt:lpstr>
      <vt:lpstr>Pierre Bourdieu  Cultural Reproduction Theory</vt:lpstr>
      <vt:lpstr>Pierre Bourdieu  Cultural Reproduction Theory</vt:lpstr>
      <vt:lpstr>Pierre Bourdieu  Cultural Reproduction Theory</vt:lpstr>
      <vt:lpstr>Bourdieu’s concept of “capital”</vt:lpstr>
      <vt:lpstr>PowerPoint Presentation</vt:lpstr>
      <vt:lpstr>Examples of Cultural Capital - Concerted Cultivation in Middle Class Families</vt:lpstr>
      <vt:lpstr>Examples of Cultural Capital - Concerted Cultivation in Middle Class Families</vt:lpstr>
      <vt:lpstr>Examples of Cultural Capital - Concerted Cultivation in Middle Class Families</vt:lpstr>
      <vt:lpstr>Successfully Activating Cultural Capital</vt:lpstr>
      <vt:lpstr>Melanie Handlon - concerted cultivation gone awry</vt:lpstr>
      <vt:lpstr>Lacking middle-class cultural capital has educational consequences</vt:lpstr>
      <vt:lpstr>PowerPoint Presentation</vt:lpstr>
      <vt:lpstr>PowerPoint Presentation</vt:lpstr>
      <vt:lpstr>PowerPoint Presentation</vt:lpstr>
      <vt:lpstr>Lareau’s Implications For Families and Schools</vt:lpstr>
      <vt:lpstr>Non-Dominant Groups’ Cultural Capital</vt:lpstr>
      <vt:lpstr>The concept of cultural capital helps us understand…</vt:lpstr>
      <vt:lpstr>TV Episode of “Seinfeld”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EDS/SOC 126</dc:title>
  <dc:creator>Makeba</dc:creator>
  <cp:lastModifiedBy>zijun wu</cp:lastModifiedBy>
  <cp:revision>197</cp:revision>
  <cp:lastPrinted>2019-02-04T18:50:50Z</cp:lastPrinted>
  <dcterms:created xsi:type="dcterms:W3CDTF">2013-01-21T20:52:06Z</dcterms:created>
  <dcterms:modified xsi:type="dcterms:W3CDTF">2019-02-14T09:42:40Z</dcterms:modified>
</cp:coreProperties>
</file>